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30279975" cy="42808525"/>
  <p:notesSz cx="29819600" cy="42341800"/>
  <p:defaultTextStyle>
    <a:defPPr>
      <a:defRPr lang="en-US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orient="horz" pos="25730">
          <p15:clr>
            <a:srgbClr val="A4A3A4"/>
          </p15:clr>
        </p15:guide>
        <p15:guide id="3" orient="horz" pos="26864">
          <p15:clr>
            <a:srgbClr val="A4A3A4"/>
          </p15:clr>
        </p15:guide>
        <p15:guide id="4" pos="9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3337">
          <p15:clr>
            <a:srgbClr val="A4A3A4"/>
          </p15:clr>
        </p15:guide>
        <p15:guide id="2" pos="93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DD7"/>
    <a:srgbClr val="A1D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howGuides="1">
      <p:cViewPr varScale="1">
        <p:scale>
          <a:sx n="18" d="100"/>
          <a:sy n="18" d="100"/>
        </p:scale>
        <p:origin x="2382" y="84"/>
      </p:cViewPr>
      <p:guideLst>
        <p:guide orient="horz" pos="13483"/>
        <p:guide orient="horz" pos="25730"/>
        <p:guide orient="horz" pos="26864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56" y="-90"/>
      </p:cViewPr>
      <p:guideLst>
        <p:guide orient="horz" pos="13337"/>
        <p:guide pos="93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21827" cy="2117090"/>
          </a:xfrm>
          <a:prstGeom prst="rect">
            <a:avLst/>
          </a:prstGeom>
        </p:spPr>
        <p:txBody>
          <a:bodyPr vert="horz" lIns="412334" tIns="206166" rIns="412334" bIns="206166" rtlCol="0"/>
          <a:lstStyle>
            <a:lvl1pPr algn="l">
              <a:defRPr sz="5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890872" y="0"/>
            <a:ext cx="12921827" cy="2117090"/>
          </a:xfrm>
          <a:prstGeom prst="rect">
            <a:avLst/>
          </a:prstGeom>
        </p:spPr>
        <p:txBody>
          <a:bodyPr vert="horz" lIns="412334" tIns="206166" rIns="412334" bIns="206166" rtlCol="0"/>
          <a:lstStyle>
            <a:lvl1pPr algn="r">
              <a:defRPr sz="5400"/>
            </a:lvl1pPr>
          </a:lstStyle>
          <a:p>
            <a:fld id="{8746BA5F-F58F-4CDE-AAB1-38CDC091C483}" type="datetimeFigureOut">
              <a:rPr lang="en-GB" smtClean="0"/>
              <a:pPr/>
              <a:t>03/05/2017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0217360"/>
            <a:ext cx="12921827" cy="2117090"/>
          </a:xfrm>
          <a:prstGeom prst="rect">
            <a:avLst/>
          </a:prstGeom>
        </p:spPr>
        <p:txBody>
          <a:bodyPr vert="horz" lIns="412334" tIns="206166" rIns="412334" bIns="206166" rtlCol="0" anchor="b"/>
          <a:lstStyle>
            <a:lvl1pPr algn="l">
              <a:defRPr sz="54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890872" y="40217360"/>
            <a:ext cx="12921827" cy="2117090"/>
          </a:xfrm>
          <a:prstGeom prst="rect">
            <a:avLst/>
          </a:prstGeom>
        </p:spPr>
        <p:txBody>
          <a:bodyPr vert="horz" lIns="412334" tIns="206166" rIns="412334" bIns="206166" rtlCol="0" anchor="b"/>
          <a:lstStyle>
            <a:lvl1pPr algn="r">
              <a:defRPr sz="5400"/>
            </a:lvl1pPr>
          </a:lstStyle>
          <a:p>
            <a:fld id="{21C33EFB-3EBF-455E-8D75-0D8BEF04A4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21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9493038"/>
            <a:ext cx="11881916" cy="13533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 baseline="0">
                <a:solidFill>
                  <a:srgbClr val="FF33CC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sz="2000" baseline="0" dirty="0">
                <a:latin typeface="Arial Narrow" pitchFamily="34" charset="0"/>
              </a:rPr>
              <a:t>Format: WHY: as black text and in Arial bold, remaining text as white and in regular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260263" y="39493038"/>
            <a:ext cx="11880724" cy="13533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 baseline="0">
                <a:solidFill>
                  <a:srgbClr val="FF33CC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sz="2000" baseline="0" dirty="0">
                <a:latin typeface="Arial Narrow" pitchFamily="34" charset="0"/>
              </a:rPr>
              <a:t>Format: BECAUSE: as black text and  in Arial bold, remaining text as blue and in regular</a:t>
            </a:r>
            <a:endParaRPr lang="en-GB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40845600"/>
            <a:ext cx="11890080" cy="1800200"/>
          </a:xfrm>
          <a:prstGeom prst="rect">
            <a:avLst/>
          </a:prstGeom>
        </p:spPr>
        <p:txBody>
          <a:bodyPr lIns="522000" tIns="180000" rIns="360000" bIns="180000" anchor="ctr" anchorCtr="0">
            <a:noAutofit/>
          </a:bodyPr>
          <a:lstStyle>
            <a:lvl1pPr marL="0" indent="0" algn="l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WHY: CLICK HERE TO ADD YOUR WHY QUESTION? REDUCE/ENLARGE FONT SIZE </a:t>
            </a:r>
            <a:br>
              <a:rPr lang="en-GB" dirty="0"/>
            </a:br>
            <a:r>
              <a:rPr lang="en-GB" dirty="0"/>
              <a:t>TO FIT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12260264" y="40846375"/>
            <a:ext cx="11880724" cy="1800225"/>
          </a:xfrm>
          <a:prstGeom prst="rect">
            <a:avLst/>
          </a:prstGeom>
        </p:spPr>
        <p:txBody>
          <a:bodyPr lIns="522000" tIns="180000" rIns="360000" bIns="180000" anchor="ctr" anchorCtr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tabLst/>
              <a:defRPr sz="3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BECAUSE: CLICK HERE TO ADD YOUR BECAUSE ANSWER. REDUCE/ENLARGE FONT SIZE TO FIT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260263" y="360000"/>
            <a:ext cx="17619737" cy="2880000"/>
          </a:xfrm>
          <a:prstGeom prst="rect">
            <a:avLst/>
          </a:prstGeom>
        </p:spPr>
        <p:txBody>
          <a:bodyPr lIns="0" tIns="72000" rIns="0" bIns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0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type the title of your poster 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0279975" cy="3600000"/>
          </a:xfrm>
          <a:prstGeom prst="rect">
            <a:avLst/>
          </a:prstGeom>
          <a:solidFill>
            <a:srgbClr val="30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12259667" y="40846622"/>
            <a:ext cx="11880000" cy="1800000"/>
          </a:xfrm>
          <a:prstGeom prst="rect">
            <a:avLst/>
          </a:prstGeom>
          <a:solidFill>
            <a:schemeClr val="bg1"/>
          </a:solidFill>
          <a:ln w="63500">
            <a:solidFill>
              <a:srgbClr val="30CDD7"/>
            </a:solidFill>
          </a:ln>
        </p:spPr>
        <p:txBody>
          <a:bodyPr lIns="0" tIns="0" rIns="0" bIns="0" anchor="ctr" anchorCtr="1">
            <a:normAutofit/>
          </a:bodyPr>
          <a:lstStyle>
            <a:lvl1pPr marL="0" indent="0">
              <a:spcBef>
                <a:spcPts val="0"/>
              </a:spcBef>
              <a:buNone/>
              <a:defRPr sz="3300" cap="all" baseline="0">
                <a:solidFill>
                  <a:srgbClr val="3FCFD6"/>
                </a:solidFill>
                <a:latin typeface="Calibri" pitchFamily="34" charset="0"/>
              </a:defRPr>
            </a:lvl1pPr>
          </a:lstStyle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300" b="0" i="0" u="none" strike="noStrike" kern="1200" cap="all" spc="0" normalizeH="0" baseline="0" noProof="0" dirty="0">
              <a:ln>
                <a:noFill/>
              </a:ln>
              <a:solidFill>
                <a:srgbClr val="3FCFD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000" y="40846622"/>
            <a:ext cx="11880000" cy="1800000"/>
          </a:xfrm>
          <a:prstGeom prst="rect">
            <a:avLst/>
          </a:prstGeom>
          <a:solidFill>
            <a:srgbClr val="30CDD7"/>
          </a:solidFill>
          <a:ln w="63500">
            <a:solidFill>
              <a:srgbClr val="30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818813" y="522288"/>
            <a:ext cx="0" cy="2519362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86000" y="201600"/>
            <a:ext cx="8820000" cy="2868621"/>
            <a:chOff x="345600" y="161902"/>
            <a:chExt cx="8820000" cy="2868621"/>
          </a:xfrm>
        </p:grpSpPr>
        <p:pic>
          <p:nvPicPr>
            <p:cNvPr id="18" name="Picture 17" descr="EnquiriesE-mail_&amp;WebAddress_white1200v3px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4313" y="2417773"/>
              <a:ext cx="3420000" cy="612750"/>
            </a:xfrm>
            <a:prstGeom prst="rect">
              <a:avLst/>
            </a:prstGeom>
          </p:spPr>
        </p:pic>
        <p:pic>
          <p:nvPicPr>
            <p:cNvPr id="19" name="Picture 18" descr="CEH_WO_CMYK_2800px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345600" y="161902"/>
              <a:ext cx="8820000" cy="2151450"/>
            </a:xfrm>
            <a:prstGeom prst="rect">
              <a:avLst/>
            </a:prstGeom>
          </p:spPr>
        </p:pic>
      </p:grpSp>
      <p:pic>
        <p:nvPicPr>
          <p:cNvPr id="11" name="Picture 10" descr="nerc-long-logo-large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4460270" y="41206462"/>
            <a:ext cx="5513365" cy="1125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cha@ceh.ac.uk" TargetMode="External"/><Relationship Id="rId5" Type="http://schemas.openxmlformats.org/officeDocument/2006/relationships/hyperlink" Target="http://www.gbif.org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Species distribution models for priority invasive plants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474270"/>
            <a:ext cx="30279975" cy="3024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8000" rIns="3348000" rtlCol="0" anchor="ctr"/>
          <a:lstStyle/>
          <a:p>
            <a:pPr algn="ctr"/>
            <a:r>
              <a:rPr lang="en-GB" sz="6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Chapman</a:t>
            </a:r>
            <a:r>
              <a:rPr lang="en-GB" sz="66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6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Oliver Pescott</a:t>
            </a:r>
            <a:r>
              <a:rPr lang="en-GB" sz="66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6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Helen Roy</a:t>
            </a:r>
            <a:r>
              <a:rPr lang="en-GB" sz="66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6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Robert Tanner</a:t>
            </a:r>
            <a:r>
              <a:rPr lang="en-GB" sz="66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GB" sz="4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for Ecology &amp; Hydrology, UK</a:t>
            </a:r>
          </a:p>
          <a:p>
            <a:pPr algn="ctr"/>
            <a:r>
              <a:rPr lang="en-GB" sz="4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and Mediterranean Plant Protection Organization, France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14" y="3546278"/>
            <a:ext cx="272430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" name="Picture 11" descr="P:\10 Projects\LIFE preparatory proposal\logo\lif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102" y="3621804"/>
            <a:ext cx="3052125" cy="27566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roup 40"/>
          <p:cNvGrpSpPr/>
          <p:nvPr/>
        </p:nvGrpSpPr>
        <p:grpSpPr>
          <a:xfrm>
            <a:off x="376387" y="6930654"/>
            <a:ext cx="29702749" cy="7704856"/>
            <a:chOff x="359999" y="6930654"/>
            <a:chExt cx="29702749" cy="770485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359999" y="6930654"/>
              <a:ext cx="14580000" cy="7704856"/>
            </a:xfrm>
            <a:prstGeom prst="roundRect">
              <a:avLst>
                <a:gd name="adj" fmla="val 517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GB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an EU LIFE Project*, </a:t>
              </a:r>
              <a:r>
                <a:rPr lang="en-GB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Pest Risk Analysis </a:t>
              </a:r>
              <a:r>
                <a:rPr lang="en-GB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will be performed for 37 priority non-native plant species, currently absent or rare in Europe but potentially harmful.</a:t>
              </a:r>
            </a:p>
            <a:p>
              <a:endParaRPr lang="en-GB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These risk assessments need estimates of where the species can establish.</a:t>
              </a:r>
            </a:p>
            <a:p>
              <a:endParaRPr lang="en-GB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Species Distribution Models</a:t>
              </a:r>
              <a:r>
                <a:rPr lang="en-GB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will be used to project their potentially-invaded distributions.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482748" y="6930654"/>
              <a:ext cx="14580000" cy="7704856"/>
            </a:xfrm>
            <a:prstGeom prst="roundRect">
              <a:avLst>
                <a:gd name="adj" fmla="val 517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GB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Challenges for Species Distribution Models of invasive species: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en-GB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Non-equilibrium distributions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en-GB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Niche differences between native and invaded ranges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en-GB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Spatial variation in recording effort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en-GB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Casual records in the invaded range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endParaRPr lang="en-GB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 a simple and consistent modelling methodology.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1412" y="40990438"/>
            <a:ext cx="11900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EU LIFE Project: Mitigating the threat of invasive alien plants in the EU through pest risk analysis to support the EU Regulation 1143/2014</a:t>
            </a:r>
            <a:endParaRPr lang="en-GB" sz="3200" b="1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59999" y="15099594"/>
            <a:ext cx="29735524" cy="15046521"/>
            <a:chOff x="359999" y="15099594"/>
            <a:chExt cx="29735524" cy="15046521"/>
          </a:xfrm>
        </p:grpSpPr>
        <p:sp>
          <p:nvSpPr>
            <p:cNvPr id="14" name="Rounded Rectangle 13"/>
            <p:cNvSpPr/>
            <p:nvPr/>
          </p:nvSpPr>
          <p:spPr>
            <a:xfrm>
              <a:off x="359999" y="15099594"/>
              <a:ext cx="29735524" cy="15046521"/>
            </a:xfrm>
            <a:prstGeom prst="roundRect">
              <a:avLst>
                <a:gd name="adj" fmla="val 5174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GB" sz="66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‘Presence-background’ modelling approach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2691985" y="16701596"/>
              <a:ext cx="16821997" cy="13028222"/>
            </a:xfrm>
            <a:prstGeom prst="roundRect">
              <a:avLst>
                <a:gd name="adj" fmla="val 6303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GB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Randomly sample ‘pseudo-absences’:</a:t>
              </a:r>
            </a:p>
            <a:p>
              <a:r>
                <a:rPr lang="en-GB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Sampling region: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GB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Native continent (enough time to disperse)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GB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Buffer around non-native occurrences (assumed propagule pressure for invasion)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GB" sz="4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priori </a:t>
              </a:r>
              <a:r>
                <a:rPr lang="en-GB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unsuitable climate (dispersal constraints are irrelevant)</a:t>
              </a:r>
            </a:p>
            <a:p>
              <a:r>
                <a:rPr lang="en-GB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Sampling weights: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GB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Recording effort (GBIF </a:t>
              </a:r>
              <a:r>
                <a:rPr lang="en-GB" sz="4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Tracheophyta</a:t>
              </a:r>
              <a:r>
                <a:rPr lang="en-GB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record density)</a:t>
              </a:r>
            </a:p>
            <a:p>
              <a:pPr algn="ctr">
                <a:spcBef>
                  <a:spcPts val="1200"/>
                </a:spcBef>
              </a:pPr>
              <a:r>
                <a:rPr lang="en-GB" sz="4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‘Recording effort’ (ln+1 transformed)</a:t>
              </a:r>
            </a:p>
            <a:p>
              <a:endParaRPr lang="en-GB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3" t="7985" r="9575" b="10825"/>
            <a:stretch/>
          </p:blipFill>
          <p:spPr>
            <a:xfrm>
              <a:off x="14539452" y="23421088"/>
              <a:ext cx="12538400" cy="58167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Rounded Rectangle 20"/>
            <p:cNvSpPr/>
            <p:nvPr/>
          </p:nvSpPr>
          <p:spPr>
            <a:xfrm>
              <a:off x="765992" y="16701528"/>
              <a:ext cx="11520000" cy="4856810"/>
            </a:xfrm>
            <a:prstGeom prst="roundRect">
              <a:avLst>
                <a:gd name="adj" fmla="val 6303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GB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Input data: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GB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Global species presences (GBIF </a:t>
              </a:r>
              <a:r>
                <a:rPr lang="en-GB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www.gbif.org</a:t>
              </a:r>
              <a:r>
                <a:rPr lang="en-GB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other sources)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GB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Casual records removed in consultation with species experts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GB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Climate and other GIS layers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65992" y="24806080"/>
              <a:ext cx="11520000" cy="4886534"/>
            </a:xfrm>
            <a:prstGeom prst="roundRect">
              <a:avLst>
                <a:gd name="adj" fmla="val 6303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GB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Model projection: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GB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Fitted 10 modelling algorithms 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GB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These contrast the climate of presences vs pseudo-absences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GB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Made ensemble projection of suitability, averaging the different algorithms’ output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GB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GB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1151412">
              <a:off x="10747215" y="20120084"/>
              <a:ext cx="2239282" cy="1605385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ight Arrow 24"/>
            <p:cNvSpPr/>
            <p:nvPr/>
          </p:nvSpPr>
          <p:spPr>
            <a:xfrm rot="9743469">
              <a:off x="11235324" y="24534162"/>
              <a:ext cx="2101336" cy="1605385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285992" y="40990438"/>
            <a:ext cx="118549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Thanks to members of the EPPO Expert Working groups, who performed the full PRAs and guided model development.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Contact: Daniel Chapman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dcha@ceh.ac.uk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6953" y="30355753"/>
            <a:ext cx="29681616" cy="10172651"/>
          </a:xfrm>
          <a:prstGeom prst="roundRect">
            <a:avLst>
              <a:gd name="adj" fmla="val 517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numCol="2" rtlCol="0" anchor="t" anchorCtr="0"/>
          <a:lstStyle/>
          <a:p>
            <a:r>
              <a:rPr lang="en-GB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results: </a:t>
            </a:r>
            <a:r>
              <a:rPr lang="en-GB" sz="5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Pistia</a:t>
            </a:r>
            <a:r>
              <a:rPr lang="en-GB" sz="5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stratiotes</a:t>
            </a:r>
            <a:endParaRPr lang="en-GB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pistia stratiot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402" y="29789397"/>
            <a:ext cx="4071208" cy="3053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l="3079" t="3869" b="3183"/>
          <a:stretch/>
        </p:blipFill>
        <p:spPr>
          <a:xfrm>
            <a:off x="17870725" y="32097141"/>
            <a:ext cx="11665296" cy="7990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18043009" y="31384304"/>
            <a:ext cx="11320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Modelled potential suitability for invasion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192" y="31420919"/>
            <a:ext cx="172711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 in South America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casual presences in Europe and North America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priori </a:t>
            </a:r>
            <a:r>
              <a:rPr lang="en-GB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unsuitable if too cold (warmest quarter &lt; 10 °C or coldest month &lt; 0 °C) or dry (wettest quarter &lt; 5 mm and no waterbodies)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4022" y="35414189"/>
            <a:ext cx="52314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Example model response functions</a:t>
            </a:r>
          </a:p>
          <a:p>
            <a:r>
              <a:rPr lang="en-GB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(black = ensemble model average)</a:t>
            </a: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5712760" y="34426880"/>
            <a:ext cx="11406095" cy="6024148"/>
            <a:chOff x="7559999" y="35445822"/>
            <a:chExt cx="9168842" cy="4842539"/>
          </a:xfrm>
        </p:grpSpPr>
        <p:sp>
          <p:nvSpPr>
            <p:cNvPr id="32" name="Flowchart: Process 31"/>
            <p:cNvSpPr/>
            <p:nvPr/>
          </p:nvSpPr>
          <p:spPr>
            <a:xfrm>
              <a:off x="7559999" y="35445822"/>
              <a:ext cx="9168842" cy="484253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9"/>
            <a:srcRect b="48666"/>
            <a:stretch/>
          </p:blipFill>
          <p:spPr>
            <a:xfrm>
              <a:off x="7791685" y="35496553"/>
              <a:ext cx="8937155" cy="458781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8635675" y="39334254"/>
              <a:ext cx="3551984" cy="7669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Minimum temperature of coldest month (°C)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813815" y="39334254"/>
              <a:ext cx="3915026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Mean temperature of warmest quarter (°C)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10937101" y="37060826"/>
              <a:ext cx="302433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Suitability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6381433" y="37060826"/>
              <a:ext cx="302433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Suitability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EH-SciencePoster_A0_Portrait_Blue_July201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CEH-PPT-poster-template-portrait-blue-new-nerc-logo</Template>
  <TotalTime>132</TotalTime>
  <Words>389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CEH-SciencePoster_A0_Portrait_Blue_July2012[1]</vt:lpstr>
      <vt:lpstr>PowerPoint Presentation</vt:lpstr>
    </vt:vector>
  </TitlesOfParts>
  <Company>CEH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Chapman, Daniel S.</dc:creator>
  <cp:lastModifiedBy>Rob Tanner</cp:lastModifiedBy>
  <cp:revision>26</cp:revision>
  <dcterms:created xsi:type="dcterms:W3CDTF">2016-08-31T12:16:11Z</dcterms:created>
  <dcterms:modified xsi:type="dcterms:W3CDTF">2017-05-03T11:11:05Z</dcterms:modified>
</cp:coreProperties>
</file>