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0691813" cy="7559675"/>
  <p:notesSz cx="6810375" cy="9942513"/>
  <p:defaultTextStyle>
    <a:defPPr>
      <a:defRPr lang="fr-FR"/>
    </a:defPPr>
    <a:lvl1pPr marL="0" algn="l" defTabSz="497754" rtl="0" eaLnBrk="1" latinLnBrk="0" hangingPunct="1">
      <a:defRPr sz="1960" kern="1200">
        <a:solidFill>
          <a:schemeClr val="tx1"/>
        </a:solidFill>
        <a:latin typeface="+mn-lt"/>
        <a:ea typeface="+mn-ea"/>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16A"/>
    <a:srgbClr val="93BE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5" d="100"/>
          <a:sy n="95" d="100"/>
        </p:scale>
        <p:origin x="996" y="66"/>
      </p:cViewPr>
      <p:guideLst>
        <p:guide orient="horz" pos="2381"/>
        <p:guide pos="3368"/>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886" y="2348401"/>
            <a:ext cx="9088041" cy="1620430"/>
          </a:xfrm>
        </p:spPr>
        <p:txBody>
          <a:bodyPr/>
          <a:lstStyle/>
          <a:p>
            <a:r>
              <a:rPr lang="fr-FR"/>
              <a:t>Cliquez et modifiez le titre</a:t>
            </a:r>
          </a:p>
        </p:txBody>
      </p:sp>
      <p:sp>
        <p:nvSpPr>
          <p:cNvPr id="3" name="Sous-titre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493456" indent="0" algn="ctr">
              <a:buNone/>
              <a:defRPr>
                <a:solidFill>
                  <a:schemeClr val="tx1">
                    <a:tint val="75000"/>
                  </a:schemeClr>
                </a:solidFill>
              </a:defRPr>
            </a:lvl2pPr>
            <a:lvl3pPr marL="986912" indent="0" algn="ctr">
              <a:buNone/>
              <a:defRPr>
                <a:solidFill>
                  <a:schemeClr val="tx1">
                    <a:tint val="75000"/>
                  </a:schemeClr>
                </a:solidFill>
              </a:defRPr>
            </a:lvl3pPr>
            <a:lvl4pPr marL="1480368" indent="0" algn="ctr">
              <a:buNone/>
              <a:defRPr>
                <a:solidFill>
                  <a:schemeClr val="tx1">
                    <a:tint val="75000"/>
                  </a:schemeClr>
                </a:solidFill>
              </a:defRPr>
            </a:lvl4pPr>
            <a:lvl5pPr marL="1973824" indent="0" algn="ctr">
              <a:buNone/>
              <a:defRPr>
                <a:solidFill>
                  <a:schemeClr val="tx1">
                    <a:tint val="75000"/>
                  </a:schemeClr>
                </a:solidFill>
              </a:defRPr>
            </a:lvl5pPr>
            <a:lvl6pPr marL="2467280" indent="0" algn="ctr">
              <a:buNone/>
              <a:defRPr>
                <a:solidFill>
                  <a:schemeClr val="tx1">
                    <a:tint val="75000"/>
                  </a:schemeClr>
                </a:solidFill>
              </a:defRPr>
            </a:lvl6pPr>
            <a:lvl7pPr marL="2960736" indent="0" algn="ctr">
              <a:buNone/>
              <a:defRPr>
                <a:solidFill>
                  <a:schemeClr val="tx1">
                    <a:tint val="75000"/>
                  </a:schemeClr>
                </a:solidFill>
              </a:defRPr>
            </a:lvl7pPr>
            <a:lvl8pPr marL="3454192" indent="0" algn="ctr">
              <a:buNone/>
              <a:defRPr>
                <a:solidFill>
                  <a:schemeClr val="tx1">
                    <a:tint val="75000"/>
                  </a:schemeClr>
                </a:solidFill>
              </a:defRPr>
            </a:lvl8pPr>
            <a:lvl9pPr marL="3947648"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DA5121DE-6725-1749-A95E-7E8D8FD1C1A1}" type="datetimeFigureOut">
              <a:rPr lang="fr-FR" smtClean="0"/>
              <a:t>28/06/2018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190560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A5121DE-6725-1749-A95E-7E8D8FD1C1A1}" type="datetimeFigureOut">
              <a:rPr lang="fr-FR" smtClean="0"/>
              <a:t>28/06/2018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251874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397528" y="302739"/>
            <a:ext cx="2606130" cy="645022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79140" y="302739"/>
            <a:ext cx="7640192" cy="645022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A5121DE-6725-1749-A95E-7E8D8FD1C1A1}" type="datetimeFigureOut">
              <a:rPr lang="fr-FR" smtClean="0"/>
              <a:t>28/06/2018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81246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A5121DE-6725-1749-A95E-7E8D8FD1C1A1}" type="datetimeFigureOut">
              <a:rPr lang="fr-FR" smtClean="0"/>
              <a:t>28/06/2018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4241139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580" y="4857793"/>
            <a:ext cx="9088041" cy="1501435"/>
          </a:xfrm>
        </p:spPr>
        <p:txBody>
          <a:bodyPr anchor="t"/>
          <a:lstStyle>
            <a:lvl1pPr algn="l">
              <a:defRPr sz="4317" b="1" cap="all"/>
            </a:lvl1pPr>
          </a:lstStyle>
          <a:p>
            <a:r>
              <a:rPr lang="fr-FR"/>
              <a:t>Cliquez et modifiez le titre</a:t>
            </a:r>
          </a:p>
        </p:txBody>
      </p:sp>
      <p:sp>
        <p:nvSpPr>
          <p:cNvPr id="3" name="Espace réservé du texte 2"/>
          <p:cNvSpPr>
            <a:spLocks noGrp="1"/>
          </p:cNvSpPr>
          <p:nvPr>
            <p:ph type="body" idx="1"/>
          </p:nvPr>
        </p:nvSpPr>
        <p:spPr>
          <a:xfrm>
            <a:off x="844580" y="3204114"/>
            <a:ext cx="9088041" cy="1653678"/>
          </a:xfrm>
        </p:spPr>
        <p:txBody>
          <a:bodyPr anchor="b"/>
          <a:lstStyle>
            <a:lvl1pPr marL="0" indent="0">
              <a:buNone/>
              <a:defRPr sz="2159">
                <a:solidFill>
                  <a:schemeClr val="tx1">
                    <a:tint val="75000"/>
                  </a:schemeClr>
                </a:solidFill>
              </a:defRPr>
            </a:lvl1pPr>
            <a:lvl2pPr marL="493456" indent="0">
              <a:buNone/>
              <a:defRPr sz="1943">
                <a:solidFill>
                  <a:schemeClr val="tx1">
                    <a:tint val="75000"/>
                  </a:schemeClr>
                </a:solidFill>
              </a:defRPr>
            </a:lvl2pPr>
            <a:lvl3pPr marL="986912" indent="0">
              <a:buNone/>
              <a:defRPr sz="1727">
                <a:solidFill>
                  <a:schemeClr val="tx1">
                    <a:tint val="75000"/>
                  </a:schemeClr>
                </a:solidFill>
              </a:defRPr>
            </a:lvl3pPr>
            <a:lvl4pPr marL="1480368" indent="0">
              <a:buNone/>
              <a:defRPr sz="1511">
                <a:solidFill>
                  <a:schemeClr val="tx1">
                    <a:tint val="75000"/>
                  </a:schemeClr>
                </a:solidFill>
              </a:defRPr>
            </a:lvl4pPr>
            <a:lvl5pPr marL="1973824" indent="0">
              <a:buNone/>
              <a:defRPr sz="1511">
                <a:solidFill>
                  <a:schemeClr val="tx1">
                    <a:tint val="75000"/>
                  </a:schemeClr>
                </a:solidFill>
              </a:defRPr>
            </a:lvl5pPr>
            <a:lvl6pPr marL="2467280" indent="0">
              <a:buNone/>
              <a:defRPr sz="1511">
                <a:solidFill>
                  <a:schemeClr val="tx1">
                    <a:tint val="75000"/>
                  </a:schemeClr>
                </a:solidFill>
              </a:defRPr>
            </a:lvl6pPr>
            <a:lvl7pPr marL="2960736" indent="0">
              <a:buNone/>
              <a:defRPr sz="1511">
                <a:solidFill>
                  <a:schemeClr val="tx1">
                    <a:tint val="75000"/>
                  </a:schemeClr>
                </a:solidFill>
              </a:defRPr>
            </a:lvl7pPr>
            <a:lvl8pPr marL="3454192" indent="0">
              <a:buNone/>
              <a:defRPr sz="1511">
                <a:solidFill>
                  <a:schemeClr val="tx1">
                    <a:tint val="75000"/>
                  </a:schemeClr>
                </a:solidFill>
              </a:defRPr>
            </a:lvl8pPr>
            <a:lvl9pPr marL="3947648" indent="0">
              <a:buNone/>
              <a:defRPr sz="1511">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DA5121DE-6725-1749-A95E-7E8D8FD1C1A1}" type="datetimeFigureOut">
              <a:rPr lang="fr-FR" smtClean="0"/>
              <a:t>28/06/2018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425336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79141" y="1763926"/>
            <a:ext cx="5123160" cy="4989036"/>
          </a:xfrm>
        </p:spPr>
        <p:txBody>
          <a:bodyPr/>
          <a:lstStyle>
            <a:lvl1pPr>
              <a:defRPr sz="3022"/>
            </a:lvl1pPr>
            <a:lvl2pPr>
              <a:defRPr sz="2590"/>
            </a:lvl2pPr>
            <a:lvl3pPr>
              <a:defRPr sz="2159"/>
            </a:lvl3pPr>
            <a:lvl4pPr>
              <a:defRPr sz="1943"/>
            </a:lvl4pPr>
            <a:lvl5pPr>
              <a:defRPr sz="1943"/>
            </a:lvl5pPr>
            <a:lvl6pPr>
              <a:defRPr sz="1943"/>
            </a:lvl6pPr>
            <a:lvl7pPr>
              <a:defRPr sz="1943"/>
            </a:lvl7pPr>
            <a:lvl8pPr>
              <a:defRPr sz="1943"/>
            </a:lvl8pPr>
            <a:lvl9pPr>
              <a:defRPr sz="194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880498" y="1763926"/>
            <a:ext cx="5123160" cy="4989036"/>
          </a:xfrm>
        </p:spPr>
        <p:txBody>
          <a:bodyPr/>
          <a:lstStyle>
            <a:lvl1pPr>
              <a:defRPr sz="3022"/>
            </a:lvl1pPr>
            <a:lvl2pPr>
              <a:defRPr sz="2590"/>
            </a:lvl2pPr>
            <a:lvl3pPr>
              <a:defRPr sz="2159"/>
            </a:lvl3pPr>
            <a:lvl4pPr>
              <a:defRPr sz="1943"/>
            </a:lvl4pPr>
            <a:lvl5pPr>
              <a:defRPr sz="1943"/>
            </a:lvl5pPr>
            <a:lvl6pPr>
              <a:defRPr sz="1943"/>
            </a:lvl6pPr>
            <a:lvl7pPr>
              <a:defRPr sz="1943"/>
            </a:lvl7pPr>
            <a:lvl8pPr>
              <a:defRPr sz="1943"/>
            </a:lvl8pPr>
            <a:lvl9pPr>
              <a:defRPr sz="194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A5121DE-6725-1749-A95E-7E8D8FD1C1A1}" type="datetimeFigureOut">
              <a:rPr lang="fr-FR" smtClean="0"/>
              <a:t>28/06/2018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134347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34591" y="302737"/>
            <a:ext cx="9622632" cy="1259946"/>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534591" y="1692178"/>
            <a:ext cx="4724074" cy="705219"/>
          </a:xfrm>
        </p:spPr>
        <p:txBody>
          <a:bodyPr anchor="b"/>
          <a:lstStyle>
            <a:lvl1pPr marL="0" indent="0">
              <a:buNone/>
              <a:defRPr sz="2590" b="1"/>
            </a:lvl1pPr>
            <a:lvl2pPr marL="493456" indent="0">
              <a:buNone/>
              <a:defRPr sz="2159" b="1"/>
            </a:lvl2pPr>
            <a:lvl3pPr marL="986912" indent="0">
              <a:buNone/>
              <a:defRPr sz="1943" b="1"/>
            </a:lvl3pPr>
            <a:lvl4pPr marL="1480368" indent="0">
              <a:buNone/>
              <a:defRPr sz="1727" b="1"/>
            </a:lvl4pPr>
            <a:lvl5pPr marL="1973824" indent="0">
              <a:buNone/>
              <a:defRPr sz="1727" b="1"/>
            </a:lvl5pPr>
            <a:lvl6pPr marL="2467280" indent="0">
              <a:buNone/>
              <a:defRPr sz="1727" b="1"/>
            </a:lvl6pPr>
            <a:lvl7pPr marL="2960736" indent="0">
              <a:buNone/>
              <a:defRPr sz="1727" b="1"/>
            </a:lvl7pPr>
            <a:lvl8pPr marL="3454192" indent="0">
              <a:buNone/>
              <a:defRPr sz="1727" b="1"/>
            </a:lvl8pPr>
            <a:lvl9pPr marL="3947648" indent="0">
              <a:buNone/>
              <a:defRPr sz="1727" b="1"/>
            </a:lvl9pPr>
          </a:lstStyle>
          <a:p>
            <a:pPr lvl="0"/>
            <a:r>
              <a:rPr lang="fr-FR"/>
              <a:t>Cliquez pour modifier les styles du texte du masque</a:t>
            </a:r>
          </a:p>
        </p:txBody>
      </p:sp>
      <p:sp>
        <p:nvSpPr>
          <p:cNvPr id="4" name="Espace réservé du contenu 3"/>
          <p:cNvSpPr>
            <a:spLocks noGrp="1"/>
          </p:cNvSpPr>
          <p:nvPr>
            <p:ph sz="half" idx="2"/>
          </p:nvPr>
        </p:nvSpPr>
        <p:spPr>
          <a:xfrm>
            <a:off x="534591" y="2397397"/>
            <a:ext cx="4724074" cy="4355563"/>
          </a:xfrm>
        </p:spPr>
        <p:txBody>
          <a:bodyPr/>
          <a:lstStyle>
            <a:lvl1pPr>
              <a:defRPr sz="2590"/>
            </a:lvl1pPr>
            <a:lvl2pPr>
              <a:defRPr sz="2159"/>
            </a:lvl2pPr>
            <a:lvl3pPr>
              <a:defRPr sz="1943"/>
            </a:lvl3pPr>
            <a:lvl4pPr>
              <a:defRPr sz="1727"/>
            </a:lvl4pPr>
            <a:lvl5pPr>
              <a:defRPr sz="1727"/>
            </a:lvl5pPr>
            <a:lvl6pPr>
              <a:defRPr sz="1727"/>
            </a:lvl6pPr>
            <a:lvl7pPr>
              <a:defRPr sz="1727"/>
            </a:lvl7pPr>
            <a:lvl8pPr>
              <a:defRPr sz="1727"/>
            </a:lvl8pPr>
            <a:lvl9pPr>
              <a:defRPr sz="172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431293" y="1692178"/>
            <a:ext cx="4725930" cy="705219"/>
          </a:xfrm>
        </p:spPr>
        <p:txBody>
          <a:bodyPr anchor="b"/>
          <a:lstStyle>
            <a:lvl1pPr marL="0" indent="0">
              <a:buNone/>
              <a:defRPr sz="2590" b="1"/>
            </a:lvl1pPr>
            <a:lvl2pPr marL="493456" indent="0">
              <a:buNone/>
              <a:defRPr sz="2159" b="1"/>
            </a:lvl2pPr>
            <a:lvl3pPr marL="986912" indent="0">
              <a:buNone/>
              <a:defRPr sz="1943" b="1"/>
            </a:lvl3pPr>
            <a:lvl4pPr marL="1480368" indent="0">
              <a:buNone/>
              <a:defRPr sz="1727" b="1"/>
            </a:lvl4pPr>
            <a:lvl5pPr marL="1973824" indent="0">
              <a:buNone/>
              <a:defRPr sz="1727" b="1"/>
            </a:lvl5pPr>
            <a:lvl6pPr marL="2467280" indent="0">
              <a:buNone/>
              <a:defRPr sz="1727" b="1"/>
            </a:lvl6pPr>
            <a:lvl7pPr marL="2960736" indent="0">
              <a:buNone/>
              <a:defRPr sz="1727" b="1"/>
            </a:lvl7pPr>
            <a:lvl8pPr marL="3454192" indent="0">
              <a:buNone/>
              <a:defRPr sz="1727" b="1"/>
            </a:lvl8pPr>
            <a:lvl9pPr marL="3947648" indent="0">
              <a:buNone/>
              <a:defRPr sz="1727" b="1"/>
            </a:lvl9pPr>
          </a:lstStyle>
          <a:p>
            <a:pPr lvl="0"/>
            <a:r>
              <a:rPr lang="fr-FR"/>
              <a:t>Cliquez pour modifier les styles du texte du masque</a:t>
            </a:r>
          </a:p>
        </p:txBody>
      </p:sp>
      <p:sp>
        <p:nvSpPr>
          <p:cNvPr id="6" name="Espace réservé du contenu 5"/>
          <p:cNvSpPr>
            <a:spLocks noGrp="1"/>
          </p:cNvSpPr>
          <p:nvPr>
            <p:ph sz="quarter" idx="4"/>
          </p:nvPr>
        </p:nvSpPr>
        <p:spPr>
          <a:xfrm>
            <a:off x="5431293" y="2397397"/>
            <a:ext cx="4725930" cy="4355563"/>
          </a:xfrm>
        </p:spPr>
        <p:txBody>
          <a:bodyPr/>
          <a:lstStyle>
            <a:lvl1pPr>
              <a:defRPr sz="2590"/>
            </a:lvl1pPr>
            <a:lvl2pPr>
              <a:defRPr sz="2159"/>
            </a:lvl2pPr>
            <a:lvl3pPr>
              <a:defRPr sz="1943"/>
            </a:lvl3pPr>
            <a:lvl4pPr>
              <a:defRPr sz="1727"/>
            </a:lvl4pPr>
            <a:lvl5pPr>
              <a:defRPr sz="1727"/>
            </a:lvl5pPr>
            <a:lvl6pPr>
              <a:defRPr sz="1727"/>
            </a:lvl6pPr>
            <a:lvl7pPr>
              <a:defRPr sz="1727"/>
            </a:lvl7pPr>
            <a:lvl8pPr>
              <a:defRPr sz="1727"/>
            </a:lvl8pPr>
            <a:lvl9pPr>
              <a:defRPr sz="172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A5121DE-6725-1749-A95E-7E8D8FD1C1A1}" type="datetimeFigureOut">
              <a:rPr lang="fr-FR" smtClean="0"/>
              <a:t>28/06/2018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301645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DA5121DE-6725-1749-A95E-7E8D8FD1C1A1}" type="datetimeFigureOut">
              <a:rPr lang="fr-FR" smtClean="0"/>
              <a:t>28/06/2018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380328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A5121DE-6725-1749-A95E-7E8D8FD1C1A1}" type="datetimeFigureOut">
              <a:rPr lang="fr-FR" smtClean="0"/>
              <a:t>28/06/2018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386837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591" y="300987"/>
            <a:ext cx="3517533" cy="1280945"/>
          </a:xfrm>
        </p:spPr>
        <p:txBody>
          <a:bodyPr anchor="b"/>
          <a:lstStyle>
            <a:lvl1pPr algn="l">
              <a:defRPr sz="2159" b="1"/>
            </a:lvl1pPr>
          </a:lstStyle>
          <a:p>
            <a:r>
              <a:rPr lang="fr-FR"/>
              <a:t>Cliquez et modifiez le titre</a:t>
            </a:r>
          </a:p>
        </p:txBody>
      </p:sp>
      <p:sp>
        <p:nvSpPr>
          <p:cNvPr id="3" name="Espace réservé du contenu 2"/>
          <p:cNvSpPr>
            <a:spLocks noGrp="1"/>
          </p:cNvSpPr>
          <p:nvPr>
            <p:ph idx="1"/>
          </p:nvPr>
        </p:nvSpPr>
        <p:spPr>
          <a:xfrm>
            <a:off x="4180203" y="300989"/>
            <a:ext cx="5977020" cy="6451973"/>
          </a:xfrm>
        </p:spPr>
        <p:txBody>
          <a:bodyPr/>
          <a:lstStyle>
            <a:lvl1pPr>
              <a:defRPr sz="3454"/>
            </a:lvl1pPr>
            <a:lvl2pPr>
              <a:defRPr sz="3022"/>
            </a:lvl2pPr>
            <a:lvl3pPr>
              <a:defRPr sz="2590"/>
            </a:lvl3pPr>
            <a:lvl4pPr>
              <a:defRPr sz="2159"/>
            </a:lvl4pPr>
            <a:lvl5pPr>
              <a:defRPr sz="2159"/>
            </a:lvl5pPr>
            <a:lvl6pPr>
              <a:defRPr sz="2159"/>
            </a:lvl6pPr>
            <a:lvl7pPr>
              <a:defRPr sz="2159"/>
            </a:lvl7pPr>
            <a:lvl8pPr>
              <a:defRPr sz="2159"/>
            </a:lvl8pPr>
            <a:lvl9pPr>
              <a:defRPr sz="215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34591" y="1581934"/>
            <a:ext cx="3517533" cy="5171028"/>
          </a:xfrm>
        </p:spPr>
        <p:txBody>
          <a:bodyPr/>
          <a:lstStyle>
            <a:lvl1pPr marL="0" indent="0">
              <a:buNone/>
              <a:defRPr sz="1511"/>
            </a:lvl1pPr>
            <a:lvl2pPr marL="493456" indent="0">
              <a:buNone/>
              <a:defRPr sz="1295"/>
            </a:lvl2pPr>
            <a:lvl3pPr marL="986912" indent="0">
              <a:buNone/>
              <a:defRPr sz="1079"/>
            </a:lvl3pPr>
            <a:lvl4pPr marL="1480368" indent="0">
              <a:buNone/>
              <a:defRPr sz="971"/>
            </a:lvl4pPr>
            <a:lvl5pPr marL="1973824" indent="0">
              <a:buNone/>
              <a:defRPr sz="971"/>
            </a:lvl5pPr>
            <a:lvl6pPr marL="2467280" indent="0">
              <a:buNone/>
              <a:defRPr sz="971"/>
            </a:lvl6pPr>
            <a:lvl7pPr marL="2960736" indent="0">
              <a:buNone/>
              <a:defRPr sz="971"/>
            </a:lvl7pPr>
            <a:lvl8pPr marL="3454192" indent="0">
              <a:buNone/>
              <a:defRPr sz="971"/>
            </a:lvl8pPr>
            <a:lvl9pPr marL="3947648" indent="0">
              <a:buNone/>
              <a:defRPr sz="971"/>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A5121DE-6725-1749-A95E-7E8D8FD1C1A1}" type="datetimeFigureOut">
              <a:rPr lang="fr-FR" smtClean="0"/>
              <a:t>28/06/2018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19836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670" y="5291772"/>
            <a:ext cx="6415088" cy="624724"/>
          </a:xfrm>
        </p:spPr>
        <p:txBody>
          <a:bodyPr anchor="b"/>
          <a:lstStyle>
            <a:lvl1pPr algn="l">
              <a:defRPr sz="2159" b="1"/>
            </a:lvl1pPr>
          </a:lstStyle>
          <a:p>
            <a:r>
              <a:rPr lang="fr-FR"/>
              <a:t>Cliquez et modifiez le titre</a:t>
            </a:r>
          </a:p>
        </p:txBody>
      </p:sp>
      <p:sp>
        <p:nvSpPr>
          <p:cNvPr id="3" name="Espace réservé pour une image  2"/>
          <p:cNvSpPr>
            <a:spLocks noGrp="1"/>
          </p:cNvSpPr>
          <p:nvPr>
            <p:ph type="pic" idx="1"/>
          </p:nvPr>
        </p:nvSpPr>
        <p:spPr>
          <a:xfrm>
            <a:off x="2095670" y="675471"/>
            <a:ext cx="6415088" cy="4535805"/>
          </a:xfrm>
        </p:spPr>
        <p:txBody>
          <a:bodyPr/>
          <a:lstStyle>
            <a:lvl1pPr marL="0" indent="0">
              <a:buNone/>
              <a:defRPr sz="3454"/>
            </a:lvl1pPr>
            <a:lvl2pPr marL="493456" indent="0">
              <a:buNone/>
              <a:defRPr sz="3022"/>
            </a:lvl2pPr>
            <a:lvl3pPr marL="986912" indent="0">
              <a:buNone/>
              <a:defRPr sz="2590"/>
            </a:lvl3pPr>
            <a:lvl4pPr marL="1480368" indent="0">
              <a:buNone/>
              <a:defRPr sz="2159"/>
            </a:lvl4pPr>
            <a:lvl5pPr marL="1973824" indent="0">
              <a:buNone/>
              <a:defRPr sz="2159"/>
            </a:lvl5pPr>
            <a:lvl6pPr marL="2467280" indent="0">
              <a:buNone/>
              <a:defRPr sz="2159"/>
            </a:lvl6pPr>
            <a:lvl7pPr marL="2960736" indent="0">
              <a:buNone/>
              <a:defRPr sz="2159"/>
            </a:lvl7pPr>
            <a:lvl8pPr marL="3454192" indent="0">
              <a:buNone/>
              <a:defRPr sz="2159"/>
            </a:lvl8pPr>
            <a:lvl9pPr marL="3947648" indent="0">
              <a:buNone/>
              <a:defRPr sz="2159"/>
            </a:lvl9pPr>
          </a:lstStyle>
          <a:p>
            <a:endParaRPr lang="fr-FR"/>
          </a:p>
        </p:txBody>
      </p:sp>
      <p:sp>
        <p:nvSpPr>
          <p:cNvPr id="4" name="Espace réservé du texte 3"/>
          <p:cNvSpPr>
            <a:spLocks noGrp="1"/>
          </p:cNvSpPr>
          <p:nvPr>
            <p:ph type="body" sz="half" idx="2"/>
          </p:nvPr>
        </p:nvSpPr>
        <p:spPr>
          <a:xfrm>
            <a:off x="2095670" y="5916496"/>
            <a:ext cx="6415088" cy="887211"/>
          </a:xfrm>
        </p:spPr>
        <p:txBody>
          <a:bodyPr/>
          <a:lstStyle>
            <a:lvl1pPr marL="0" indent="0">
              <a:buNone/>
              <a:defRPr sz="1511"/>
            </a:lvl1pPr>
            <a:lvl2pPr marL="493456" indent="0">
              <a:buNone/>
              <a:defRPr sz="1295"/>
            </a:lvl2pPr>
            <a:lvl3pPr marL="986912" indent="0">
              <a:buNone/>
              <a:defRPr sz="1079"/>
            </a:lvl3pPr>
            <a:lvl4pPr marL="1480368" indent="0">
              <a:buNone/>
              <a:defRPr sz="971"/>
            </a:lvl4pPr>
            <a:lvl5pPr marL="1973824" indent="0">
              <a:buNone/>
              <a:defRPr sz="971"/>
            </a:lvl5pPr>
            <a:lvl6pPr marL="2467280" indent="0">
              <a:buNone/>
              <a:defRPr sz="971"/>
            </a:lvl6pPr>
            <a:lvl7pPr marL="2960736" indent="0">
              <a:buNone/>
              <a:defRPr sz="971"/>
            </a:lvl7pPr>
            <a:lvl8pPr marL="3454192" indent="0">
              <a:buNone/>
              <a:defRPr sz="971"/>
            </a:lvl8pPr>
            <a:lvl9pPr marL="3947648" indent="0">
              <a:buNone/>
              <a:defRPr sz="971"/>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A5121DE-6725-1749-A95E-7E8D8FD1C1A1}" type="datetimeFigureOut">
              <a:rPr lang="fr-FR" smtClean="0"/>
              <a:t>28/06/2018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4D855-28A5-5E4E-A94F-5CBA4C9E4E90}" type="slidenum">
              <a:rPr lang="fr-FR" smtClean="0"/>
              <a:t>‹#›</a:t>
            </a:fld>
            <a:endParaRPr lang="fr-FR"/>
          </a:p>
        </p:txBody>
      </p:sp>
    </p:spTree>
    <p:extLst>
      <p:ext uri="{BB962C8B-B14F-4D97-AF65-F5344CB8AC3E}">
        <p14:creationId xmlns:p14="http://schemas.microsoft.com/office/powerpoint/2010/main" val="412755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534591" y="1763926"/>
            <a:ext cx="9622632" cy="498903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534591" y="7006700"/>
            <a:ext cx="2494756" cy="402483"/>
          </a:xfrm>
          <a:prstGeom prst="rect">
            <a:avLst/>
          </a:prstGeom>
        </p:spPr>
        <p:txBody>
          <a:bodyPr vert="horz" lIns="91440" tIns="45720" rIns="91440" bIns="45720" rtlCol="0" anchor="ctr"/>
          <a:lstStyle>
            <a:lvl1pPr algn="l">
              <a:defRPr sz="1295">
                <a:solidFill>
                  <a:schemeClr val="tx1">
                    <a:tint val="75000"/>
                  </a:schemeClr>
                </a:solidFill>
              </a:defRPr>
            </a:lvl1pPr>
          </a:lstStyle>
          <a:p>
            <a:fld id="{DA5121DE-6725-1749-A95E-7E8D8FD1C1A1}" type="datetimeFigureOut">
              <a:rPr lang="fr-FR" smtClean="0"/>
              <a:t>28/06/2018</a:t>
            </a:fld>
            <a:endParaRPr lang="fr-FR"/>
          </a:p>
        </p:txBody>
      </p:sp>
      <p:sp>
        <p:nvSpPr>
          <p:cNvPr id="5" name="Espace réservé du pied de page 4"/>
          <p:cNvSpPr>
            <a:spLocks noGrp="1"/>
          </p:cNvSpPr>
          <p:nvPr>
            <p:ph type="ftr" sz="quarter" idx="3"/>
          </p:nvPr>
        </p:nvSpPr>
        <p:spPr>
          <a:xfrm>
            <a:off x="3653036" y="7006700"/>
            <a:ext cx="3385741" cy="402483"/>
          </a:xfrm>
          <a:prstGeom prst="rect">
            <a:avLst/>
          </a:prstGeom>
        </p:spPr>
        <p:txBody>
          <a:bodyPr vert="horz" lIns="91440" tIns="45720" rIns="91440" bIns="45720" rtlCol="0" anchor="ctr"/>
          <a:lstStyle>
            <a:lvl1pPr algn="ctr">
              <a:defRPr sz="1295">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62466" y="7006700"/>
            <a:ext cx="2494756" cy="402483"/>
          </a:xfrm>
          <a:prstGeom prst="rect">
            <a:avLst/>
          </a:prstGeom>
        </p:spPr>
        <p:txBody>
          <a:bodyPr vert="horz" lIns="91440" tIns="45720" rIns="91440" bIns="45720" rtlCol="0" anchor="ctr"/>
          <a:lstStyle>
            <a:lvl1pPr algn="r">
              <a:defRPr sz="1295">
                <a:solidFill>
                  <a:schemeClr val="tx1">
                    <a:tint val="75000"/>
                  </a:schemeClr>
                </a:solidFill>
              </a:defRPr>
            </a:lvl1pPr>
          </a:lstStyle>
          <a:p>
            <a:fld id="{88A4D855-28A5-5E4E-A94F-5CBA4C9E4E90}" type="slidenum">
              <a:rPr lang="fr-FR" smtClean="0"/>
              <a:t>‹#›</a:t>
            </a:fld>
            <a:endParaRPr lang="fr-FR"/>
          </a:p>
        </p:txBody>
      </p:sp>
    </p:spTree>
    <p:extLst>
      <p:ext uri="{BB962C8B-B14F-4D97-AF65-F5344CB8AC3E}">
        <p14:creationId xmlns:p14="http://schemas.microsoft.com/office/powerpoint/2010/main" val="4082632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3456" rtl="0" eaLnBrk="1" latinLnBrk="0" hangingPunct="1">
        <a:spcBef>
          <a:spcPct val="0"/>
        </a:spcBef>
        <a:buNone/>
        <a:defRPr sz="4749" kern="1200">
          <a:solidFill>
            <a:schemeClr val="tx1"/>
          </a:solidFill>
          <a:latin typeface="+mj-lt"/>
          <a:ea typeface="+mj-ea"/>
          <a:cs typeface="+mj-cs"/>
        </a:defRPr>
      </a:lvl1pPr>
    </p:titleStyle>
    <p:bodyStyle>
      <a:lvl1pPr marL="370092" indent="-370092" algn="l" defTabSz="493456" rtl="0" eaLnBrk="1" latinLnBrk="0" hangingPunct="1">
        <a:spcBef>
          <a:spcPct val="20000"/>
        </a:spcBef>
        <a:buFont typeface="Arial"/>
        <a:buChar char="•"/>
        <a:defRPr sz="3454" kern="1200">
          <a:solidFill>
            <a:schemeClr val="tx1"/>
          </a:solidFill>
          <a:latin typeface="+mn-lt"/>
          <a:ea typeface="+mn-ea"/>
          <a:cs typeface="+mn-cs"/>
        </a:defRPr>
      </a:lvl1pPr>
      <a:lvl2pPr marL="801866" indent="-308410" algn="l" defTabSz="493456" rtl="0" eaLnBrk="1" latinLnBrk="0" hangingPunct="1">
        <a:spcBef>
          <a:spcPct val="20000"/>
        </a:spcBef>
        <a:buFont typeface="Arial"/>
        <a:buChar char="–"/>
        <a:defRPr sz="3022" kern="1200">
          <a:solidFill>
            <a:schemeClr val="tx1"/>
          </a:solidFill>
          <a:latin typeface="+mn-lt"/>
          <a:ea typeface="+mn-ea"/>
          <a:cs typeface="+mn-cs"/>
        </a:defRPr>
      </a:lvl2pPr>
      <a:lvl3pPr marL="1233640" indent="-246728" algn="l" defTabSz="493456" rtl="0" eaLnBrk="1" latinLnBrk="0" hangingPunct="1">
        <a:spcBef>
          <a:spcPct val="20000"/>
        </a:spcBef>
        <a:buFont typeface="Arial"/>
        <a:buChar char="•"/>
        <a:defRPr sz="2590" kern="1200">
          <a:solidFill>
            <a:schemeClr val="tx1"/>
          </a:solidFill>
          <a:latin typeface="+mn-lt"/>
          <a:ea typeface="+mn-ea"/>
          <a:cs typeface="+mn-cs"/>
        </a:defRPr>
      </a:lvl3pPr>
      <a:lvl4pPr marL="1727096" indent="-246728" algn="l" defTabSz="493456" rtl="0" eaLnBrk="1" latinLnBrk="0" hangingPunct="1">
        <a:spcBef>
          <a:spcPct val="20000"/>
        </a:spcBef>
        <a:buFont typeface="Arial"/>
        <a:buChar char="–"/>
        <a:defRPr sz="2159" kern="1200">
          <a:solidFill>
            <a:schemeClr val="tx1"/>
          </a:solidFill>
          <a:latin typeface="+mn-lt"/>
          <a:ea typeface="+mn-ea"/>
          <a:cs typeface="+mn-cs"/>
        </a:defRPr>
      </a:lvl4pPr>
      <a:lvl5pPr marL="2220552" indent="-246728" algn="l" defTabSz="493456" rtl="0" eaLnBrk="1" latinLnBrk="0" hangingPunct="1">
        <a:spcBef>
          <a:spcPct val="20000"/>
        </a:spcBef>
        <a:buFont typeface="Arial"/>
        <a:buChar char="»"/>
        <a:defRPr sz="2159" kern="1200">
          <a:solidFill>
            <a:schemeClr val="tx1"/>
          </a:solidFill>
          <a:latin typeface="+mn-lt"/>
          <a:ea typeface="+mn-ea"/>
          <a:cs typeface="+mn-cs"/>
        </a:defRPr>
      </a:lvl5pPr>
      <a:lvl6pPr marL="2714008" indent="-246728" algn="l" defTabSz="493456" rtl="0" eaLnBrk="1" latinLnBrk="0" hangingPunct="1">
        <a:spcBef>
          <a:spcPct val="20000"/>
        </a:spcBef>
        <a:buFont typeface="Arial"/>
        <a:buChar char="•"/>
        <a:defRPr sz="2159" kern="1200">
          <a:solidFill>
            <a:schemeClr val="tx1"/>
          </a:solidFill>
          <a:latin typeface="+mn-lt"/>
          <a:ea typeface="+mn-ea"/>
          <a:cs typeface="+mn-cs"/>
        </a:defRPr>
      </a:lvl6pPr>
      <a:lvl7pPr marL="3207464" indent="-246728" algn="l" defTabSz="493456" rtl="0" eaLnBrk="1" latinLnBrk="0" hangingPunct="1">
        <a:spcBef>
          <a:spcPct val="20000"/>
        </a:spcBef>
        <a:buFont typeface="Arial"/>
        <a:buChar char="•"/>
        <a:defRPr sz="2159" kern="1200">
          <a:solidFill>
            <a:schemeClr val="tx1"/>
          </a:solidFill>
          <a:latin typeface="+mn-lt"/>
          <a:ea typeface="+mn-ea"/>
          <a:cs typeface="+mn-cs"/>
        </a:defRPr>
      </a:lvl7pPr>
      <a:lvl8pPr marL="3700920" indent="-246728" algn="l" defTabSz="493456" rtl="0" eaLnBrk="1" latinLnBrk="0" hangingPunct="1">
        <a:spcBef>
          <a:spcPct val="20000"/>
        </a:spcBef>
        <a:buFont typeface="Arial"/>
        <a:buChar char="•"/>
        <a:defRPr sz="2159" kern="1200">
          <a:solidFill>
            <a:schemeClr val="tx1"/>
          </a:solidFill>
          <a:latin typeface="+mn-lt"/>
          <a:ea typeface="+mn-ea"/>
          <a:cs typeface="+mn-cs"/>
        </a:defRPr>
      </a:lvl8pPr>
      <a:lvl9pPr marL="4194376" indent="-246728" algn="l" defTabSz="493456" rtl="0" eaLnBrk="1" latinLnBrk="0" hangingPunct="1">
        <a:spcBef>
          <a:spcPct val="20000"/>
        </a:spcBef>
        <a:buFont typeface="Arial"/>
        <a:buChar char="•"/>
        <a:defRPr sz="2159" kern="1200">
          <a:solidFill>
            <a:schemeClr val="tx1"/>
          </a:solidFill>
          <a:latin typeface="+mn-lt"/>
          <a:ea typeface="+mn-ea"/>
          <a:cs typeface="+mn-cs"/>
        </a:defRPr>
      </a:lvl9pPr>
    </p:bodyStyle>
    <p:otherStyle>
      <a:defPPr>
        <a:defRPr lang="fr-FR"/>
      </a:defPPr>
      <a:lvl1pPr marL="0" algn="l" defTabSz="493456" rtl="0" eaLnBrk="1" latinLnBrk="0" hangingPunct="1">
        <a:defRPr sz="1943" kern="1200">
          <a:solidFill>
            <a:schemeClr val="tx1"/>
          </a:solidFill>
          <a:latin typeface="+mn-lt"/>
          <a:ea typeface="+mn-ea"/>
          <a:cs typeface="+mn-cs"/>
        </a:defRPr>
      </a:lvl1pPr>
      <a:lvl2pPr marL="493456" algn="l" defTabSz="493456" rtl="0" eaLnBrk="1" latinLnBrk="0" hangingPunct="1">
        <a:defRPr sz="1943" kern="1200">
          <a:solidFill>
            <a:schemeClr val="tx1"/>
          </a:solidFill>
          <a:latin typeface="+mn-lt"/>
          <a:ea typeface="+mn-ea"/>
          <a:cs typeface="+mn-cs"/>
        </a:defRPr>
      </a:lvl2pPr>
      <a:lvl3pPr marL="986912" algn="l" defTabSz="493456" rtl="0" eaLnBrk="1" latinLnBrk="0" hangingPunct="1">
        <a:defRPr sz="1943" kern="1200">
          <a:solidFill>
            <a:schemeClr val="tx1"/>
          </a:solidFill>
          <a:latin typeface="+mn-lt"/>
          <a:ea typeface="+mn-ea"/>
          <a:cs typeface="+mn-cs"/>
        </a:defRPr>
      </a:lvl3pPr>
      <a:lvl4pPr marL="1480368" algn="l" defTabSz="493456" rtl="0" eaLnBrk="1" latinLnBrk="0" hangingPunct="1">
        <a:defRPr sz="1943" kern="1200">
          <a:solidFill>
            <a:schemeClr val="tx1"/>
          </a:solidFill>
          <a:latin typeface="+mn-lt"/>
          <a:ea typeface="+mn-ea"/>
          <a:cs typeface="+mn-cs"/>
        </a:defRPr>
      </a:lvl4pPr>
      <a:lvl5pPr marL="1973824" algn="l" defTabSz="493456" rtl="0" eaLnBrk="1" latinLnBrk="0" hangingPunct="1">
        <a:defRPr sz="1943" kern="1200">
          <a:solidFill>
            <a:schemeClr val="tx1"/>
          </a:solidFill>
          <a:latin typeface="+mn-lt"/>
          <a:ea typeface="+mn-ea"/>
          <a:cs typeface="+mn-cs"/>
        </a:defRPr>
      </a:lvl5pPr>
      <a:lvl6pPr marL="2467280" algn="l" defTabSz="493456" rtl="0" eaLnBrk="1" latinLnBrk="0" hangingPunct="1">
        <a:defRPr sz="1943" kern="1200">
          <a:solidFill>
            <a:schemeClr val="tx1"/>
          </a:solidFill>
          <a:latin typeface="+mn-lt"/>
          <a:ea typeface="+mn-ea"/>
          <a:cs typeface="+mn-cs"/>
        </a:defRPr>
      </a:lvl6pPr>
      <a:lvl7pPr marL="2960736" algn="l" defTabSz="493456" rtl="0" eaLnBrk="1" latinLnBrk="0" hangingPunct="1">
        <a:defRPr sz="1943" kern="1200">
          <a:solidFill>
            <a:schemeClr val="tx1"/>
          </a:solidFill>
          <a:latin typeface="+mn-lt"/>
          <a:ea typeface="+mn-ea"/>
          <a:cs typeface="+mn-cs"/>
        </a:defRPr>
      </a:lvl7pPr>
      <a:lvl8pPr marL="3454192" algn="l" defTabSz="493456" rtl="0" eaLnBrk="1" latinLnBrk="0" hangingPunct="1">
        <a:defRPr sz="1943" kern="1200">
          <a:solidFill>
            <a:schemeClr val="tx1"/>
          </a:solidFill>
          <a:latin typeface="+mn-lt"/>
          <a:ea typeface="+mn-ea"/>
          <a:cs typeface="+mn-cs"/>
        </a:defRPr>
      </a:lvl8pPr>
      <a:lvl9pPr marL="3947648" algn="l" defTabSz="493456" rtl="0" eaLnBrk="1" latinLnBrk="0" hangingPunct="1">
        <a:defRPr sz="19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5.gif"/></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5.gif"/><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hyperlink" Target="https://farm2.staticflickr.com/1680/24672801476_46062accc5_o.jpg" TargetMode="External"/><Relationship Id="rId2" Type="http://schemas.openxmlformats.org/officeDocument/2006/relationships/image" Target="../media/image68.jpg"/><Relationship Id="rId1" Type="http://schemas.openxmlformats.org/officeDocument/2006/relationships/slideLayout" Target="../slideLayouts/slideLayout1.xml"/><Relationship Id="rId5" Type="http://schemas.openxmlformats.org/officeDocument/2006/relationships/image" Target="../media/image70.jp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72.jpg"/></Relationships>
</file>

<file path=ppt/slides/_rels/slide2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xml"/><Relationship Id="rId4" Type="http://schemas.openxmlformats.org/officeDocument/2006/relationships/image" Target="../media/image75.jp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77.jpg"/></Relationships>
</file>

<file path=ppt/slides/_rels/slide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Pistia stratiotes</a:t>
              </a:r>
            </a:p>
            <a:p>
              <a:pPr algn="ctr">
                <a:lnSpc>
                  <a:spcPts val="1100"/>
                </a:lnSpc>
              </a:pPr>
              <a:r>
                <a:rPr lang="en-GB" sz="1100" b="1" dirty="0"/>
                <a:t>A threat to waterways in the EPPO region</a:t>
              </a:r>
            </a:p>
          </p:txBody>
        </p:sp>
        <p:cxnSp>
          <p:nvCxnSpPr>
            <p:cNvPr id="23" name="Connecteur droit 22"/>
            <p:cNvCxnSpPr/>
            <p:nvPr/>
          </p:nvCxnSpPr>
          <p:spPr>
            <a:xfrm>
              <a:off x="7280058" y="870857"/>
              <a:ext cx="8276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9731520" y="870857"/>
              <a:ext cx="8276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22174" y="6816502"/>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2492990"/>
          </a:xfrm>
          <a:prstGeom prst="rect">
            <a:avLst/>
          </a:prstGeom>
          <a:noFill/>
        </p:spPr>
        <p:txBody>
          <a:bodyPr wrap="square" rtlCol="0">
            <a:spAutoFit/>
          </a:bodyPr>
          <a:lstStyle/>
          <a:p>
            <a:pPr algn="just"/>
            <a:r>
              <a:rPr lang="en-IE" sz="1200" i="1" dirty="0"/>
              <a:t>Pistia stratiotes </a:t>
            </a:r>
            <a:r>
              <a:rPr lang="en-IE" sz="1200" dirty="0"/>
              <a:t>is a free floating plant with a rosette of obovate to spatulate, short haired leaves (up to 35 cm in European forms). The upper sides of the leaves are light-green, while the undersides are almost white. The floating plants have a large feathery root systems which hangs freely in the water. The solitary inflorescence is axillary and inconspicuous, </a:t>
            </a:r>
            <a:r>
              <a:rPr lang="en-US" sz="1200" dirty="0"/>
              <a:t>with short peduncles in the center of the rosette. The spadix, with a single pistillate flower and several staminate flowers enclosed in a whitish spathe, is pale green, hairy outside and glabrous inside. </a:t>
            </a:r>
            <a:r>
              <a:rPr lang="en-IE" sz="1200" dirty="0"/>
              <a:t> </a:t>
            </a:r>
            <a:endParaRPr lang="en-GB" sz="1200" dirty="0"/>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Pistia stratiotes </a:t>
            </a:r>
            <a:r>
              <a:rPr lang="en-GB" sz="1200" dirty="0"/>
              <a:t>can seriously impact the habitats it invades, including native plant species, associated insects and important ecosystem services, it is important to report any sightings to plant protection authorities. Early detection will allow a rapid implementation of appropriate measures against </a:t>
            </a:r>
            <a:r>
              <a:rPr lang="en-IE" sz="1200" i="1" dirty="0"/>
              <a:t>Pistia stratiotes</a:t>
            </a:r>
            <a:r>
              <a:rPr lang="en-GB" sz="1200" dirty="0"/>
              <a:t>.   </a:t>
            </a:r>
          </a:p>
          <a:p>
            <a:r>
              <a:rPr lang="en-GB" sz="1200" dirty="0"/>
              <a:t> </a:t>
            </a:r>
          </a:p>
          <a:p>
            <a:r>
              <a:rPr lang="en-GB" sz="1200" dirty="0"/>
              <a:t>If you see </a:t>
            </a:r>
            <a:r>
              <a:rPr lang="en-IE" sz="1200" i="1" dirty="0"/>
              <a:t>Pistia stratiotes</a:t>
            </a:r>
            <a:r>
              <a:rPr lang="en-GB" sz="1200" dirty="0"/>
              <a:t>:  </a:t>
            </a:r>
          </a:p>
          <a:p>
            <a:pPr marL="171450" indent="-171450" algn="just">
              <a:buFont typeface="Arial" panose="020B0604020202020204" pitchFamily="34" charset="0"/>
              <a:buChar char="•"/>
            </a:pPr>
            <a:r>
              <a:rPr lang="en-GB" sz="1200" dirty="0"/>
              <a:t>Check the identification of the species with other aquatic native plants.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1" name="Picture 30" descr="A close up of a green plant&#10;&#10;Description generated with very high confidence">
            <a:extLst>
              <a:ext uri="{FF2B5EF4-FFF2-40B4-BE49-F238E27FC236}">
                <a16:creationId xmlns:a16="http://schemas.microsoft.com/office/drawing/2014/main" id="{07EF2715-0286-416C-B0FB-CDEAA5EB9106}"/>
              </a:ext>
            </a:extLst>
          </p:cNvPr>
          <p:cNvPicPr>
            <a:picLocks noChangeAspect="1"/>
          </p:cNvPicPr>
          <p:nvPr/>
        </p:nvPicPr>
        <p:blipFill>
          <a:blip r:embed="rId3"/>
          <a:stretch>
            <a:fillRect/>
          </a:stretch>
        </p:blipFill>
        <p:spPr>
          <a:xfrm>
            <a:off x="7139345" y="1295261"/>
            <a:ext cx="3564265" cy="2782216"/>
          </a:xfrm>
          <a:prstGeom prst="rect">
            <a:avLst/>
          </a:prstGeom>
        </p:spPr>
      </p:pic>
      <p:pic>
        <p:nvPicPr>
          <p:cNvPr id="35" name="Picture 34">
            <a:extLst>
              <a:ext uri="{FF2B5EF4-FFF2-40B4-BE49-F238E27FC236}">
                <a16:creationId xmlns:a16="http://schemas.microsoft.com/office/drawing/2014/main" id="{B246BAA3-7478-4B99-AA33-29E652C054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376" y="3417780"/>
            <a:ext cx="2830036" cy="3074045"/>
          </a:xfrm>
          <a:prstGeom prst="rect">
            <a:avLst/>
          </a:prstGeom>
          <a:noFill/>
          <a:ln>
            <a:noFill/>
          </a:ln>
          <a:extLst/>
        </p:spPr>
      </p:pic>
      <p:grpSp>
        <p:nvGrpSpPr>
          <p:cNvPr id="16" name="Group 15">
            <a:extLst>
              <a:ext uri="{FF2B5EF4-FFF2-40B4-BE49-F238E27FC236}">
                <a16:creationId xmlns:a16="http://schemas.microsoft.com/office/drawing/2014/main" id="{FEE28B37-9C5E-4CA0-AF6D-BFA657305C85}"/>
              </a:ext>
            </a:extLst>
          </p:cNvPr>
          <p:cNvGrpSpPr/>
          <p:nvPr/>
        </p:nvGrpSpPr>
        <p:grpSpPr>
          <a:xfrm>
            <a:off x="3771411" y="6119627"/>
            <a:ext cx="3037455" cy="1342522"/>
            <a:chOff x="3771411" y="6119627"/>
            <a:chExt cx="3037455" cy="1342522"/>
          </a:xfrm>
        </p:grpSpPr>
        <p:sp>
          <p:nvSpPr>
            <p:cNvPr id="28" name="ZoneTexte 27"/>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2" name="Picture 31" descr="A close up of a sign&#10;&#10;Description generated with very high confidence">
              <a:extLst>
                <a:ext uri="{FF2B5EF4-FFF2-40B4-BE49-F238E27FC236}">
                  <a16:creationId xmlns:a16="http://schemas.microsoft.com/office/drawing/2014/main" id="{38B0D38E-7368-48A0-B0D2-ED4E00E3723B}"/>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29" name="Picture 28" descr="Afficher l'image d'origine">
              <a:extLst>
                <a:ext uri="{FF2B5EF4-FFF2-40B4-BE49-F238E27FC236}">
                  <a16:creationId xmlns:a16="http://schemas.microsoft.com/office/drawing/2014/main" id="{A24883CD-AD83-4D25-B83C-84D7CA9C747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
        <p:nvSpPr>
          <p:cNvPr id="33" name="TextBox 32">
            <a:extLst>
              <a:ext uri="{FF2B5EF4-FFF2-40B4-BE49-F238E27FC236}">
                <a16:creationId xmlns:a16="http://schemas.microsoft.com/office/drawing/2014/main" id="{4E2CC4C8-F267-4F8D-9217-9684E5309996}"/>
              </a:ext>
            </a:extLst>
          </p:cNvPr>
          <p:cNvSpPr txBox="1"/>
          <p:nvPr/>
        </p:nvSpPr>
        <p:spPr>
          <a:xfrm>
            <a:off x="7113778" y="4032927"/>
            <a:ext cx="2882805" cy="230832"/>
          </a:xfrm>
          <a:prstGeom prst="rect">
            <a:avLst/>
          </a:prstGeom>
          <a:noFill/>
        </p:spPr>
        <p:txBody>
          <a:bodyPr wrap="square" rtlCol="0">
            <a:spAutoFit/>
          </a:bodyPr>
          <a:lstStyle/>
          <a:p>
            <a:r>
              <a:rPr lang="en-GB" sz="900" dirty="0"/>
              <a:t>Image: Anne-Sophie Roy, EPPO Global Database</a:t>
            </a:r>
          </a:p>
        </p:txBody>
      </p:sp>
    </p:spTree>
    <p:extLst>
      <p:ext uri="{BB962C8B-B14F-4D97-AF65-F5344CB8AC3E}">
        <p14:creationId xmlns:p14="http://schemas.microsoft.com/office/powerpoint/2010/main" val="1423358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Prosopis juliflora</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311295" y="995688"/>
            <a:ext cx="2882805" cy="2308324"/>
          </a:xfrm>
          <a:prstGeom prst="rect">
            <a:avLst/>
          </a:prstGeom>
          <a:noFill/>
        </p:spPr>
        <p:txBody>
          <a:bodyPr wrap="square" rtlCol="0">
            <a:spAutoFit/>
          </a:bodyPr>
          <a:lstStyle/>
          <a:p>
            <a:pPr algn="just"/>
            <a:r>
              <a:rPr lang="en-GB" sz="1200" i="1" dirty="0"/>
              <a:t>Prosopis juliflora </a:t>
            </a:r>
            <a:r>
              <a:rPr lang="en-GB" sz="1200" dirty="0"/>
              <a:t>is an evergreen, broadleaved perennial woody shrub or tree and is native to the Americas.</a:t>
            </a:r>
          </a:p>
          <a:p>
            <a:pPr algn="just"/>
            <a:endParaRPr lang="en-GB" sz="1200" dirty="0"/>
          </a:p>
          <a:p>
            <a:pPr algn="just"/>
            <a:r>
              <a:rPr lang="en-GB" sz="1200" dirty="0"/>
              <a:t>A major limitation to the distribution of </a:t>
            </a:r>
            <a:r>
              <a:rPr lang="en-GB" sz="1200" i="1" dirty="0"/>
              <a:t>P. juliflora</a:t>
            </a:r>
            <a:r>
              <a:rPr lang="en-GB" sz="1200" dirty="0"/>
              <a:t> is mean minimum temperature and the frequency and duration of frosts. Light frosts cause dieback of the branches, harder frosts may cause complete stem mortality, and more severe or longer-lasting frosts can cause complete death of the plant. </a:t>
            </a:r>
          </a:p>
        </p:txBody>
      </p:sp>
      <p:sp>
        <p:nvSpPr>
          <p:cNvPr id="3" name="ZoneTexte 2"/>
          <p:cNvSpPr txBox="1"/>
          <p:nvPr/>
        </p:nvSpPr>
        <p:spPr>
          <a:xfrm>
            <a:off x="3785371" y="1070264"/>
            <a:ext cx="3083020" cy="6001643"/>
          </a:xfrm>
          <a:prstGeom prst="rect">
            <a:avLst/>
          </a:prstGeom>
          <a:noFill/>
        </p:spPr>
        <p:txBody>
          <a:bodyPr wrap="square" rtlCol="0">
            <a:spAutoFit/>
          </a:bodyPr>
          <a:lstStyle/>
          <a:p>
            <a:pPr algn="just"/>
            <a:r>
              <a:rPr lang="en-GB" sz="1200" dirty="0">
                <a:ea typeface="Calibri" panose="020F0502020204030204" pitchFamily="34" charset="0"/>
              </a:rPr>
              <a:t>Plants for planting is a potential pathway for the entry of </a:t>
            </a:r>
            <a:r>
              <a:rPr lang="en-GB" sz="1200" i="1" dirty="0">
                <a:ea typeface="Calibri" panose="020F0502020204030204" pitchFamily="34" charset="0"/>
              </a:rPr>
              <a:t>P. juliflora</a:t>
            </a:r>
            <a:r>
              <a:rPr lang="en-GB" sz="1200" dirty="0">
                <a:ea typeface="Calibri" panose="020F0502020204030204" pitchFamily="34" charset="0"/>
              </a:rPr>
              <a:t> into the EPPO region. Seeds are widely available via numerous online global mail order suppliers. </a:t>
            </a:r>
          </a:p>
          <a:p>
            <a:pPr algn="just"/>
            <a:endParaRPr lang="en-GB" sz="1200" dirty="0">
              <a:ea typeface="Calibri" panose="020F0502020204030204" pitchFamily="34" charset="0"/>
            </a:endParaRPr>
          </a:p>
          <a:p>
            <a:pPr algn="just"/>
            <a:r>
              <a:rPr lang="en-GB" sz="1200" dirty="0">
                <a:ea typeface="Calibri" panose="020F0502020204030204" pitchFamily="34" charset="0"/>
              </a:rPr>
              <a:t>The two reported introductions into the EPPO region, as with most global introductions, have been as seed for reforestation.</a:t>
            </a:r>
            <a:r>
              <a:rPr lang="en-GB" sz="1200" i="1" dirty="0">
                <a:ea typeface="Calibri" panose="020F0502020204030204" pitchFamily="34" charset="0"/>
              </a:rPr>
              <a:t> P. juliflora</a:t>
            </a:r>
            <a:r>
              <a:rPr lang="en-GB" sz="1200" dirty="0">
                <a:ea typeface="Calibri" panose="020F0502020204030204" pitchFamily="34" charset="0"/>
              </a:rPr>
              <a:t> is a very aggressive invader with the potential to outcompete and replace native vegetation. </a:t>
            </a: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endParaRPr lang="en-GB" sz="1200" i="1" dirty="0">
              <a:ea typeface="Calibri" panose="020F0502020204030204" pitchFamily="34" charset="0"/>
            </a:endParaRPr>
          </a:p>
          <a:p>
            <a:pPr algn="just"/>
            <a:r>
              <a:rPr lang="en-GB" sz="1200" i="1" dirty="0">
                <a:ea typeface="Calibri" panose="020F0502020204030204" pitchFamily="34" charset="0"/>
              </a:rPr>
              <a:t>Prosopis </a:t>
            </a:r>
            <a:r>
              <a:rPr lang="en-GB" sz="1200" dirty="0">
                <a:ea typeface="Calibri" panose="020F0502020204030204" pitchFamily="34" charset="0"/>
              </a:rPr>
              <a:t>species have large impacts upon water resources, nutrient cycling, successional process, and soil conservation.  </a:t>
            </a:r>
          </a:p>
          <a:p>
            <a:pPr algn="just"/>
            <a:endParaRPr lang="en-GB" sz="1200" dirty="0"/>
          </a:p>
          <a:p>
            <a:pPr algn="just"/>
            <a:r>
              <a:rPr lang="en-GB" sz="1200" i="1" dirty="0">
                <a:ea typeface="Calibri" panose="020F0502020204030204" pitchFamily="34" charset="0"/>
              </a:rPr>
              <a:t>P. juliflora</a:t>
            </a:r>
            <a:r>
              <a:rPr lang="en-GB" sz="1200" dirty="0">
                <a:ea typeface="Calibri" panose="020F0502020204030204" pitchFamily="34" charset="0"/>
              </a:rPr>
              <a:t> has been shown to be a </a:t>
            </a:r>
            <a:r>
              <a:rPr lang="en-GB" sz="1200" dirty="0"/>
              <a:t>major cause of allergenic disease and thus planting in urban areas is not recommended.</a:t>
            </a:r>
          </a:p>
        </p:txBody>
      </p:sp>
      <p:sp>
        <p:nvSpPr>
          <p:cNvPr id="4" name="ZoneTexte 3"/>
          <p:cNvSpPr txBox="1"/>
          <p:nvPr/>
        </p:nvSpPr>
        <p:spPr>
          <a:xfrm>
            <a:off x="7408718" y="1063707"/>
            <a:ext cx="2971800" cy="2123658"/>
          </a:xfrm>
          <a:prstGeom prst="rect">
            <a:avLst/>
          </a:prstGeom>
          <a:noFill/>
        </p:spPr>
        <p:txBody>
          <a:bodyPr wrap="square" rtlCol="0">
            <a:spAutoFit/>
          </a:bodyPr>
          <a:lstStyle/>
          <a:p>
            <a:pPr algn="just"/>
            <a:r>
              <a:rPr lang="en-GB" sz="1200" dirty="0"/>
              <a:t>In the EPPO region the species is reported from Algeria, Spain (Mainland and Gran Canaria), Israel, Jordan, Morocco, Tunisia. </a:t>
            </a:r>
          </a:p>
          <a:p>
            <a:pPr algn="just"/>
            <a:endParaRPr lang="en-GB" sz="1200" dirty="0">
              <a:ea typeface="Calibri" panose="020F0502020204030204" pitchFamily="34" charset="0"/>
            </a:endParaRPr>
          </a:p>
          <a:p>
            <a:pPr algn="just"/>
            <a:r>
              <a:rPr lang="en-GB" sz="1200" dirty="0">
                <a:ea typeface="Calibri" panose="020F0502020204030204" pitchFamily="34" charset="0"/>
              </a:rPr>
              <a:t>In the native and introduced ranges</a:t>
            </a:r>
            <a:r>
              <a:rPr lang="en-GB" sz="1200" i="1" dirty="0">
                <a:ea typeface="Calibri" panose="020F0502020204030204" pitchFamily="34" charset="0"/>
              </a:rPr>
              <a:t>, P. juliflora</a:t>
            </a:r>
            <a:r>
              <a:rPr lang="en-GB" sz="1200" dirty="0">
                <a:ea typeface="Calibri" panose="020F0502020204030204" pitchFamily="34" charset="0"/>
              </a:rPr>
              <a:t> is found in a number of different habitats including: wasteland, forest, managed and natural grassland, coastal areas (including coastal dunes), wetlands, abandoned field and urban areas (for example roadside). </a:t>
            </a:r>
            <a:endParaRPr lang="en-GB" sz="1200" i="1" dirty="0"/>
          </a:p>
        </p:txBody>
      </p:sp>
      <p:pic>
        <p:nvPicPr>
          <p:cNvPr id="12" name="Picture 11" descr="A tree in the middle of a dirt field&#10;&#10;Description generated with very high confidence">
            <a:extLst>
              <a:ext uri="{FF2B5EF4-FFF2-40B4-BE49-F238E27FC236}">
                <a16:creationId xmlns:a16="http://schemas.microsoft.com/office/drawing/2014/main" id="{1C95ECC4-4964-4B6F-BB9C-B1817B1CAE89}"/>
              </a:ext>
            </a:extLst>
          </p:cNvPr>
          <p:cNvPicPr>
            <a:picLocks noChangeAspect="1"/>
          </p:cNvPicPr>
          <p:nvPr/>
        </p:nvPicPr>
        <p:blipFill>
          <a:blip r:embed="rId2"/>
          <a:stretch>
            <a:fillRect/>
          </a:stretch>
        </p:blipFill>
        <p:spPr>
          <a:xfrm>
            <a:off x="7412383" y="3779837"/>
            <a:ext cx="2968135" cy="1953268"/>
          </a:xfrm>
          <a:prstGeom prst="rect">
            <a:avLst/>
          </a:prstGeom>
        </p:spPr>
      </p:pic>
      <p:pic>
        <p:nvPicPr>
          <p:cNvPr id="14" name="Picture 13" descr="C:\Users\npasi\AppData\Local\Microsoft\Windows\INetCache\Content.Word\DSCF3912.jpg">
            <a:extLst>
              <a:ext uri="{FF2B5EF4-FFF2-40B4-BE49-F238E27FC236}">
                <a16:creationId xmlns:a16="http://schemas.microsoft.com/office/drawing/2014/main" id="{EE673958-DC3A-4DEB-BC49-29083971E18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864" y="5223298"/>
            <a:ext cx="2717666" cy="1953269"/>
          </a:xfrm>
          <a:prstGeom prst="rect">
            <a:avLst/>
          </a:prstGeom>
          <a:noFill/>
          <a:ln>
            <a:noFill/>
          </a:ln>
        </p:spPr>
      </p:pic>
      <p:pic>
        <p:nvPicPr>
          <p:cNvPr id="15" name="Picture 14" descr="C:\Users\npasi\AppData\Local\Microsoft\Windows\INetCache\Content.Word\DSC00321.jpg">
            <a:extLst>
              <a:ext uri="{FF2B5EF4-FFF2-40B4-BE49-F238E27FC236}">
                <a16:creationId xmlns:a16="http://schemas.microsoft.com/office/drawing/2014/main" id="{4795A968-6CA4-482D-B36D-A30DE1E9308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864" y="3272556"/>
            <a:ext cx="2717666" cy="1873475"/>
          </a:xfrm>
          <a:prstGeom prst="rect">
            <a:avLst/>
          </a:prstGeom>
          <a:noFill/>
          <a:ln>
            <a:noFill/>
          </a:ln>
        </p:spPr>
      </p:pic>
      <p:pic>
        <p:nvPicPr>
          <p:cNvPr id="16" name="Picture 15" descr="C:\Users\npasi\AppData\Local\Microsoft\Windows\INetCache\Content.Word\DSCF3879.jpg">
            <a:extLst>
              <a:ext uri="{FF2B5EF4-FFF2-40B4-BE49-F238E27FC236}">
                <a16:creationId xmlns:a16="http://schemas.microsoft.com/office/drawing/2014/main" id="{FA07E9E7-8071-479C-AD25-121984F7708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8155" y="2950193"/>
            <a:ext cx="2968135" cy="2308324"/>
          </a:xfrm>
          <a:prstGeom prst="rect">
            <a:avLst/>
          </a:prstGeom>
          <a:noFill/>
          <a:ln>
            <a:noFill/>
          </a:ln>
        </p:spPr>
      </p:pic>
      <p:sp>
        <p:nvSpPr>
          <p:cNvPr id="17" name="TextBox 16">
            <a:extLst>
              <a:ext uri="{FF2B5EF4-FFF2-40B4-BE49-F238E27FC236}">
                <a16:creationId xmlns:a16="http://schemas.microsoft.com/office/drawing/2014/main" id="{2B424878-3931-4BCB-A3E8-771261D67857}"/>
              </a:ext>
            </a:extLst>
          </p:cNvPr>
          <p:cNvSpPr txBox="1"/>
          <p:nvPr/>
        </p:nvSpPr>
        <p:spPr>
          <a:xfrm>
            <a:off x="7408718" y="5731454"/>
            <a:ext cx="2882805" cy="230832"/>
          </a:xfrm>
          <a:prstGeom prst="rect">
            <a:avLst/>
          </a:prstGeom>
          <a:noFill/>
        </p:spPr>
        <p:txBody>
          <a:bodyPr wrap="square" rtlCol="0">
            <a:spAutoFit/>
          </a:bodyPr>
          <a:lstStyle/>
          <a:p>
            <a:r>
              <a:rPr lang="en-GB" sz="900" dirty="0"/>
              <a:t>Image: Nick </a:t>
            </a:r>
            <a:r>
              <a:rPr lang="en-GB" sz="900" dirty="0" err="1"/>
              <a:t>Pasiecznik</a:t>
            </a:r>
            <a:r>
              <a:rPr lang="en-GB" sz="900" dirty="0"/>
              <a:t>, EPPO Global Database</a:t>
            </a:r>
          </a:p>
        </p:txBody>
      </p:sp>
      <p:sp>
        <p:nvSpPr>
          <p:cNvPr id="18" name="TextBox 17">
            <a:extLst>
              <a:ext uri="{FF2B5EF4-FFF2-40B4-BE49-F238E27FC236}">
                <a16:creationId xmlns:a16="http://schemas.microsoft.com/office/drawing/2014/main" id="{EF7116D9-EE9A-4C21-B3E3-A8594A233B8D}"/>
              </a:ext>
            </a:extLst>
          </p:cNvPr>
          <p:cNvSpPr txBox="1"/>
          <p:nvPr/>
        </p:nvSpPr>
        <p:spPr>
          <a:xfrm>
            <a:off x="3785371" y="5276963"/>
            <a:ext cx="2882805" cy="230832"/>
          </a:xfrm>
          <a:prstGeom prst="rect">
            <a:avLst/>
          </a:prstGeom>
          <a:noFill/>
        </p:spPr>
        <p:txBody>
          <a:bodyPr wrap="square" rtlCol="0">
            <a:spAutoFit/>
          </a:bodyPr>
          <a:lstStyle/>
          <a:p>
            <a:r>
              <a:rPr lang="en-GB" sz="900" dirty="0"/>
              <a:t>Image: Nick </a:t>
            </a:r>
            <a:r>
              <a:rPr lang="en-GB" sz="900" dirty="0" err="1"/>
              <a:t>Pasiecznik</a:t>
            </a:r>
            <a:r>
              <a:rPr lang="en-GB" sz="900" dirty="0"/>
              <a:t>, EPPO Global Database</a:t>
            </a:r>
          </a:p>
        </p:txBody>
      </p:sp>
      <p:sp>
        <p:nvSpPr>
          <p:cNvPr id="19" name="TextBox 18">
            <a:extLst>
              <a:ext uri="{FF2B5EF4-FFF2-40B4-BE49-F238E27FC236}">
                <a16:creationId xmlns:a16="http://schemas.microsoft.com/office/drawing/2014/main" id="{B60D9216-2834-49B9-B2EC-381E402381C8}"/>
              </a:ext>
            </a:extLst>
          </p:cNvPr>
          <p:cNvSpPr txBox="1"/>
          <p:nvPr/>
        </p:nvSpPr>
        <p:spPr>
          <a:xfrm>
            <a:off x="311295" y="7172068"/>
            <a:ext cx="2882805" cy="230832"/>
          </a:xfrm>
          <a:prstGeom prst="rect">
            <a:avLst/>
          </a:prstGeom>
          <a:noFill/>
        </p:spPr>
        <p:txBody>
          <a:bodyPr wrap="square" rtlCol="0">
            <a:spAutoFit/>
          </a:bodyPr>
          <a:lstStyle/>
          <a:p>
            <a:r>
              <a:rPr lang="en-GB" sz="900" dirty="0"/>
              <a:t>Images: Nick </a:t>
            </a:r>
            <a:r>
              <a:rPr lang="en-GB" sz="900" dirty="0" err="1"/>
              <a:t>Pasiecznik</a:t>
            </a:r>
            <a:r>
              <a:rPr lang="en-GB" sz="900" dirty="0"/>
              <a:t>, EPPO Global Database</a:t>
            </a:r>
          </a:p>
        </p:txBody>
      </p:sp>
    </p:spTree>
    <p:extLst>
      <p:ext uri="{BB962C8B-B14F-4D97-AF65-F5344CB8AC3E}">
        <p14:creationId xmlns:p14="http://schemas.microsoft.com/office/powerpoint/2010/main" val="761987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Ambrosia confertiflora</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2677656"/>
          </a:xfrm>
          <a:prstGeom prst="rect">
            <a:avLst/>
          </a:prstGeom>
          <a:noFill/>
        </p:spPr>
        <p:txBody>
          <a:bodyPr wrap="square" rtlCol="0">
            <a:spAutoFit/>
          </a:bodyPr>
          <a:lstStyle/>
          <a:p>
            <a:pPr algn="just"/>
            <a:r>
              <a:rPr lang="en-US" sz="1200" dirty="0">
                <a:ea typeface="Times New Roman" panose="02020603050405020304" pitchFamily="18" charset="0"/>
              </a:rPr>
              <a:t>The leaves have short petioles and are bipinnate, divided into long lobes; their margins have sparse short hairs. The leaves are opposite at the base of the stem and alternate on the upper part of the plant. The leaves release a characteristic strong smell that may help to identify the plant.</a:t>
            </a:r>
            <a:r>
              <a:rPr lang="en-US" sz="1200" i="1" dirty="0">
                <a:ea typeface="Times New Roman" panose="02020603050405020304" pitchFamily="18" charset="0"/>
              </a:rPr>
              <a:t> Ambrosia confertiflora</a:t>
            </a:r>
            <a:r>
              <a:rPr lang="en-US" sz="1200" dirty="0">
                <a:ea typeface="Times New Roman" panose="02020603050405020304" pitchFamily="18" charset="0"/>
              </a:rPr>
              <a:t> is monoecious and has male and female yellow or greenish flowers. The male flowers are numerous and small (diameter about 1 cm) and are borne on erect clusters. The female flowers lack petals and are concentrated in the leaf axils in a cup-shaped involucre.</a:t>
            </a:r>
            <a:endParaRPr lang="en-GB" sz="1200" dirty="0"/>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Ambrosia confertiflora </a:t>
            </a:r>
            <a:r>
              <a:rPr lang="en-IE" sz="1200" dirty="0"/>
              <a:t>has the potential to </a:t>
            </a:r>
            <a:r>
              <a:rPr lang="en-GB" sz="1200" dirty="0"/>
              <a:t>impact the habitats it invades, including native plant species and important ecosystem services, it is important to report any sightings to plant protection authorities. Early detection will allow a rapid implementation of appropriate measures against </a:t>
            </a:r>
            <a:r>
              <a:rPr lang="en-IE" sz="1200" i="1" dirty="0"/>
              <a:t>Ambrosia confertiflora</a:t>
            </a:r>
            <a:r>
              <a:rPr lang="en-GB" sz="1200" dirty="0"/>
              <a:t>.   </a:t>
            </a:r>
          </a:p>
          <a:p>
            <a:r>
              <a:rPr lang="en-GB" sz="1200" dirty="0"/>
              <a:t> </a:t>
            </a:r>
          </a:p>
          <a:p>
            <a:r>
              <a:rPr lang="en-GB" sz="1200" dirty="0"/>
              <a:t>If you see </a:t>
            </a:r>
            <a:r>
              <a:rPr lang="en-IE" sz="1200" i="1" dirty="0"/>
              <a:t>Ambrosia confertiflora</a:t>
            </a:r>
            <a:r>
              <a:rPr lang="en-GB" sz="1200" dirty="0"/>
              <a:t>:  </a:t>
            </a:r>
          </a:p>
          <a:p>
            <a:pPr marL="171450" indent="-171450" algn="just">
              <a:buFont typeface="Arial" panose="020B0604020202020204" pitchFamily="34" charset="0"/>
              <a:buChar char="•"/>
            </a:pPr>
            <a:r>
              <a:rPr lang="en-GB" sz="1200" dirty="0"/>
              <a:t>Check the identification of the species with other similar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1" name="Picture 30" descr="https://gd.eppo.int/media/data/taxon/F/FRSCO/pics/1024x0/3396.jpg">
            <a:extLst>
              <a:ext uri="{FF2B5EF4-FFF2-40B4-BE49-F238E27FC236}">
                <a16:creationId xmlns:a16="http://schemas.microsoft.com/office/drawing/2014/main" id="{D1DB5314-BDB9-43CA-A975-116D49573C7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49736" y="1209287"/>
            <a:ext cx="3562610" cy="2973540"/>
          </a:xfrm>
          <a:prstGeom prst="rect">
            <a:avLst/>
          </a:prstGeom>
          <a:noFill/>
          <a:ln>
            <a:noFill/>
          </a:ln>
        </p:spPr>
      </p:pic>
      <p:pic>
        <p:nvPicPr>
          <p:cNvPr id="33" name="Grafik 3" descr="C:\Users\follaksw\Desktop\3242.jpg">
            <a:extLst>
              <a:ext uri="{FF2B5EF4-FFF2-40B4-BE49-F238E27FC236}">
                <a16:creationId xmlns:a16="http://schemas.microsoft.com/office/drawing/2014/main" id="{7A86F052-FA69-4585-8907-DEE2D5B25A4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7009" y="3779837"/>
            <a:ext cx="2758176" cy="3028277"/>
          </a:xfrm>
          <a:prstGeom prst="rect">
            <a:avLst/>
          </a:prstGeom>
          <a:noFill/>
          <a:ln>
            <a:noFill/>
          </a:ln>
        </p:spPr>
      </p:pic>
      <p:grpSp>
        <p:nvGrpSpPr>
          <p:cNvPr id="29" name="Group 28">
            <a:extLst>
              <a:ext uri="{FF2B5EF4-FFF2-40B4-BE49-F238E27FC236}">
                <a16:creationId xmlns:a16="http://schemas.microsoft.com/office/drawing/2014/main" id="{3FE5492A-1813-4FAC-9B07-5A5A48537F55}"/>
              </a:ext>
            </a:extLst>
          </p:cNvPr>
          <p:cNvGrpSpPr/>
          <p:nvPr/>
        </p:nvGrpSpPr>
        <p:grpSpPr>
          <a:xfrm>
            <a:off x="3771411" y="6119627"/>
            <a:ext cx="3037455" cy="1342522"/>
            <a:chOff x="3771411" y="6119627"/>
            <a:chExt cx="3037455" cy="1342522"/>
          </a:xfrm>
        </p:grpSpPr>
        <p:sp>
          <p:nvSpPr>
            <p:cNvPr id="34" name="ZoneTexte 27">
              <a:extLst>
                <a:ext uri="{FF2B5EF4-FFF2-40B4-BE49-F238E27FC236}">
                  <a16:creationId xmlns:a16="http://schemas.microsoft.com/office/drawing/2014/main" id="{B03FD82B-D344-45A7-A7A4-6614CE3C6410}"/>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5" name="Picture 34" descr="A close up of a sign&#10;&#10;Description generated with very high confidence">
              <a:extLst>
                <a:ext uri="{FF2B5EF4-FFF2-40B4-BE49-F238E27FC236}">
                  <a16:creationId xmlns:a16="http://schemas.microsoft.com/office/drawing/2014/main" id="{C331EB2B-DDD8-457A-A33B-76685A90F2A4}"/>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6" name="Picture 35" descr="Afficher l'image d'origine">
              <a:extLst>
                <a:ext uri="{FF2B5EF4-FFF2-40B4-BE49-F238E27FC236}">
                  <a16:creationId xmlns:a16="http://schemas.microsoft.com/office/drawing/2014/main" id="{28D68809-8089-44D7-9CD7-A11CE8D1F76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
        <p:nvSpPr>
          <p:cNvPr id="39" name="TextBox 38">
            <a:extLst>
              <a:ext uri="{FF2B5EF4-FFF2-40B4-BE49-F238E27FC236}">
                <a16:creationId xmlns:a16="http://schemas.microsoft.com/office/drawing/2014/main" id="{ED4581B8-1B41-4A97-8891-B0743C0BB8C1}"/>
              </a:ext>
            </a:extLst>
          </p:cNvPr>
          <p:cNvSpPr txBox="1"/>
          <p:nvPr/>
        </p:nvSpPr>
        <p:spPr>
          <a:xfrm>
            <a:off x="377494" y="6815458"/>
            <a:ext cx="2882805" cy="230832"/>
          </a:xfrm>
          <a:prstGeom prst="rect">
            <a:avLst/>
          </a:prstGeom>
          <a:noFill/>
        </p:spPr>
        <p:txBody>
          <a:bodyPr wrap="square" rtlCol="0">
            <a:spAutoFit/>
          </a:bodyPr>
          <a:lstStyle/>
          <a:p>
            <a:r>
              <a:rPr lang="en-GB" sz="900" dirty="0"/>
              <a:t>Image: Swen Follak, EPPO Global Database</a:t>
            </a:r>
          </a:p>
        </p:txBody>
      </p:sp>
      <p:sp>
        <p:nvSpPr>
          <p:cNvPr id="40" name="TextBox 39">
            <a:extLst>
              <a:ext uri="{FF2B5EF4-FFF2-40B4-BE49-F238E27FC236}">
                <a16:creationId xmlns:a16="http://schemas.microsoft.com/office/drawing/2014/main" id="{089F6BCE-2E5C-4DAE-B924-1E81DE606FCE}"/>
              </a:ext>
            </a:extLst>
          </p:cNvPr>
          <p:cNvSpPr txBox="1"/>
          <p:nvPr/>
        </p:nvSpPr>
        <p:spPr>
          <a:xfrm>
            <a:off x="7075776" y="4175179"/>
            <a:ext cx="2882805" cy="230832"/>
          </a:xfrm>
          <a:prstGeom prst="rect">
            <a:avLst/>
          </a:prstGeom>
          <a:noFill/>
        </p:spPr>
        <p:txBody>
          <a:bodyPr wrap="square" rtlCol="0">
            <a:spAutoFit/>
          </a:bodyPr>
          <a:lstStyle/>
          <a:p>
            <a:r>
              <a:rPr lang="en-GB" sz="900" dirty="0"/>
              <a:t>Image: Swen Follak, EPPO Global Database</a:t>
            </a:r>
          </a:p>
        </p:txBody>
      </p:sp>
    </p:spTree>
    <p:extLst>
      <p:ext uri="{BB962C8B-B14F-4D97-AF65-F5344CB8AC3E}">
        <p14:creationId xmlns:p14="http://schemas.microsoft.com/office/powerpoint/2010/main" val="2597310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A. confertiflora</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274847" y="1072329"/>
            <a:ext cx="2882805" cy="2123658"/>
          </a:xfrm>
          <a:prstGeom prst="rect">
            <a:avLst/>
          </a:prstGeom>
          <a:noFill/>
        </p:spPr>
        <p:txBody>
          <a:bodyPr wrap="square" rtlCol="0">
            <a:spAutoFit/>
          </a:bodyPr>
          <a:lstStyle/>
          <a:p>
            <a:pPr algn="just"/>
            <a:r>
              <a:rPr lang="en-US" sz="1200" i="1" dirty="0"/>
              <a:t>Ambrosia confertiflora</a:t>
            </a:r>
            <a:r>
              <a:rPr lang="en-US" sz="1200" dirty="0"/>
              <a:t> (EPPO List of invasive alien plants) is an erect perennial herb (Hemicryptophyte)</a:t>
            </a:r>
            <a:r>
              <a:rPr lang="en-GB" sz="1200" dirty="0"/>
              <a:t> </a:t>
            </a:r>
            <a:r>
              <a:rPr lang="en-US" sz="1200" dirty="0"/>
              <a:t>native to North America and non-native to Australia and Israel.</a:t>
            </a:r>
          </a:p>
          <a:p>
            <a:pPr algn="just"/>
            <a:endParaRPr lang="en-US" sz="1200" dirty="0"/>
          </a:p>
          <a:p>
            <a:pPr algn="just"/>
            <a:r>
              <a:rPr lang="en-GB" sz="1200" dirty="0"/>
              <a:t>As </a:t>
            </a:r>
            <a:r>
              <a:rPr lang="en-US" sz="1200" i="1" dirty="0"/>
              <a:t>Ambrosia confertiflora</a:t>
            </a:r>
            <a:r>
              <a:rPr lang="en-US" sz="1200" dirty="0"/>
              <a:t> </a:t>
            </a:r>
            <a:r>
              <a:rPr lang="en-GB" sz="1200" dirty="0"/>
              <a:t>is considered to be a threat to native biodiversity, its appearance in new areas should be reported immediately to us.  </a:t>
            </a:r>
          </a:p>
          <a:p>
            <a:pPr algn="just"/>
            <a:endParaRPr lang="en-GB" sz="1200" dirty="0"/>
          </a:p>
        </p:txBody>
      </p:sp>
      <p:sp>
        <p:nvSpPr>
          <p:cNvPr id="3" name="ZoneTexte 2"/>
          <p:cNvSpPr txBox="1"/>
          <p:nvPr/>
        </p:nvSpPr>
        <p:spPr>
          <a:xfrm>
            <a:off x="3785371" y="1070264"/>
            <a:ext cx="3083020" cy="2862322"/>
          </a:xfrm>
          <a:prstGeom prst="rect">
            <a:avLst/>
          </a:prstGeom>
          <a:noFill/>
        </p:spPr>
        <p:txBody>
          <a:bodyPr wrap="square" rtlCol="0">
            <a:spAutoFit/>
          </a:bodyPr>
          <a:lstStyle/>
          <a:p>
            <a:pPr algn="just"/>
            <a:r>
              <a:rPr lang="en-US" sz="1200" dirty="0"/>
              <a:t>There is no clear information on the pathway of entry of </a:t>
            </a:r>
            <a:r>
              <a:rPr lang="en-US" sz="1200" i="1" dirty="0"/>
              <a:t>A. confertiflora </a:t>
            </a:r>
            <a:r>
              <a:rPr lang="en-US" sz="1200" dirty="0"/>
              <a:t>into the EPPO region (Israel).  Contamination of livestock from Australia, animal seed mixture and contamination of machinery by seed are all possible pathways. </a:t>
            </a:r>
            <a:r>
              <a:rPr lang="en-US" sz="1200" i="1" dirty="0">
                <a:ea typeface="Calibri" panose="020F0502020204030204" pitchFamily="34" charset="0"/>
              </a:rPr>
              <a:t>A. confertiflora</a:t>
            </a:r>
            <a:r>
              <a:rPr lang="en-US" sz="1200" dirty="0">
                <a:ea typeface="Calibri" panose="020F0502020204030204" pitchFamily="34" charset="0"/>
              </a:rPr>
              <a:t> forms dense stands that can outcompete native plant species. A monoculture can act to suppress understory native plants which results in environmental impacts, in particular in humid habitats, in grasslands and in dry river beds. The plant competes for nutrients and can spread among cultivated fields and mixes with crops which cannot be harvested properly.   </a:t>
            </a:r>
            <a:endParaRPr lang="en-GB" sz="1200" dirty="0"/>
          </a:p>
        </p:txBody>
      </p:sp>
      <p:sp>
        <p:nvSpPr>
          <p:cNvPr id="4" name="ZoneTexte 3"/>
          <p:cNvSpPr txBox="1"/>
          <p:nvPr/>
        </p:nvSpPr>
        <p:spPr>
          <a:xfrm>
            <a:off x="7408718" y="1063707"/>
            <a:ext cx="2971800" cy="2123658"/>
          </a:xfrm>
          <a:prstGeom prst="rect">
            <a:avLst/>
          </a:prstGeom>
          <a:noFill/>
        </p:spPr>
        <p:txBody>
          <a:bodyPr wrap="square" rtlCol="0">
            <a:spAutoFit/>
          </a:bodyPr>
          <a:lstStyle/>
          <a:p>
            <a:pPr algn="just"/>
            <a:r>
              <a:rPr lang="en-US" sz="1200" dirty="0"/>
              <a:t>The species is absent from Europe. </a:t>
            </a:r>
          </a:p>
          <a:p>
            <a:pPr algn="just"/>
            <a:endParaRPr lang="en-US" sz="1200" dirty="0"/>
          </a:p>
          <a:p>
            <a:pPr algn="just"/>
            <a:r>
              <a:rPr lang="en-US" sz="1200" dirty="0"/>
              <a:t>In Israel,</a:t>
            </a:r>
            <a:r>
              <a:rPr lang="en-US" sz="1200" i="1" dirty="0"/>
              <a:t> Ambrosia confertiflora </a:t>
            </a:r>
            <a:r>
              <a:rPr lang="en-US" sz="1200" dirty="0"/>
              <a:t>occurs in various natural and disturbed habitats, including dry plains and semi-arid valleys, degraded pastures, cultivated orchards, summer field crops (cotton and water melon) avocado and date groves, along roadsides, river-banks, and wadi beds (dry river beds), in wastelands and other disturbed areas.  </a:t>
            </a:r>
            <a:endParaRPr lang="en-GB" sz="1200" dirty="0"/>
          </a:p>
        </p:txBody>
      </p:sp>
      <p:pic>
        <p:nvPicPr>
          <p:cNvPr id="12" name="Grafik 4" descr="C:\Users\follaksw\Desktop\Ambrosia\Ambrosia%20infested%20riverbank%201.jpg">
            <a:extLst>
              <a:ext uri="{FF2B5EF4-FFF2-40B4-BE49-F238E27FC236}">
                <a16:creationId xmlns:a16="http://schemas.microsoft.com/office/drawing/2014/main" id="{57556AD5-7785-4CA3-A9B8-0D1A0AD426D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6110" y="3932586"/>
            <a:ext cx="2797016" cy="2383576"/>
          </a:xfrm>
          <a:prstGeom prst="rect">
            <a:avLst/>
          </a:prstGeom>
          <a:noFill/>
          <a:ln>
            <a:noFill/>
          </a:ln>
        </p:spPr>
      </p:pic>
      <p:pic>
        <p:nvPicPr>
          <p:cNvPr id="14" name="Grafik 5" descr="C:\Users\follaksw\Desktop\Ambrosia\Ambrosia%20infested%20wadibed%20Jordan%20valley%201.JPG">
            <a:extLst>
              <a:ext uri="{FF2B5EF4-FFF2-40B4-BE49-F238E27FC236}">
                <a16:creationId xmlns:a16="http://schemas.microsoft.com/office/drawing/2014/main" id="{A8C70D09-87AD-4D93-9CEC-9349DFC195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2775" y="4110253"/>
            <a:ext cx="3025616" cy="2383577"/>
          </a:xfrm>
          <a:prstGeom prst="rect">
            <a:avLst/>
          </a:prstGeom>
          <a:noFill/>
          <a:ln>
            <a:noFill/>
          </a:ln>
        </p:spPr>
      </p:pic>
      <p:pic>
        <p:nvPicPr>
          <p:cNvPr id="16" name="Grafik 1" descr="C:\Users\follaksw\Desktop\Ambrosia\Ambrosia%20young%20shoots.JPG">
            <a:extLst>
              <a:ext uri="{FF2B5EF4-FFF2-40B4-BE49-F238E27FC236}">
                <a16:creationId xmlns:a16="http://schemas.microsoft.com/office/drawing/2014/main" id="{CC8C1032-41D4-4BFC-9678-61BDE33F7D1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687" y="3104413"/>
            <a:ext cx="2649313" cy="3211749"/>
          </a:xfrm>
          <a:prstGeom prst="rect">
            <a:avLst/>
          </a:prstGeom>
          <a:noFill/>
          <a:ln>
            <a:noFill/>
          </a:ln>
        </p:spPr>
      </p:pic>
      <p:sp>
        <p:nvSpPr>
          <p:cNvPr id="15" name="TextBox 14">
            <a:extLst>
              <a:ext uri="{FF2B5EF4-FFF2-40B4-BE49-F238E27FC236}">
                <a16:creationId xmlns:a16="http://schemas.microsoft.com/office/drawing/2014/main" id="{CC950139-A598-47A7-988A-2A66C1764B09}"/>
              </a:ext>
            </a:extLst>
          </p:cNvPr>
          <p:cNvSpPr txBox="1"/>
          <p:nvPr/>
        </p:nvSpPr>
        <p:spPr>
          <a:xfrm>
            <a:off x="3785371" y="6513051"/>
            <a:ext cx="2882805" cy="230832"/>
          </a:xfrm>
          <a:prstGeom prst="rect">
            <a:avLst/>
          </a:prstGeom>
          <a:noFill/>
        </p:spPr>
        <p:txBody>
          <a:bodyPr wrap="square" rtlCol="0">
            <a:spAutoFit/>
          </a:bodyPr>
          <a:lstStyle/>
          <a:p>
            <a:r>
              <a:rPr lang="en-GB" sz="900" dirty="0"/>
              <a:t>Image: Jean-Marc Dufour-</a:t>
            </a:r>
            <a:r>
              <a:rPr lang="en-GB" sz="900" dirty="0" err="1"/>
              <a:t>Dror</a:t>
            </a:r>
            <a:r>
              <a:rPr lang="en-GB" sz="900" dirty="0"/>
              <a:t>, EPPO Global Database</a:t>
            </a:r>
          </a:p>
        </p:txBody>
      </p:sp>
      <p:sp>
        <p:nvSpPr>
          <p:cNvPr id="17" name="TextBox 16">
            <a:extLst>
              <a:ext uri="{FF2B5EF4-FFF2-40B4-BE49-F238E27FC236}">
                <a16:creationId xmlns:a16="http://schemas.microsoft.com/office/drawing/2014/main" id="{CA9C22E7-04AB-4B57-8E4D-F107695BFCC4}"/>
              </a:ext>
            </a:extLst>
          </p:cNvPr>
          <p:cNvSpPr txBox="1"/>
          <p:nvPr/>
        </p:nvSpPr>
        <p:spPr>
          <a:xfrm>
            <a:off x="7408718" y="6349571"/>
            <a:ext cx="2882805" cy="230832"/>
          </a:xfrm>
          <a:prstGeom prst="rect">
            <a:avLst/>
          </a:prstGeom>
          <a:noFill/>
        </p:spPr>
        <p:txBody>
          <a:bodyPr wrap="square" rtlCol="0">
            <a:spAutoFit/>
          </a:bodyPr>
          <a:lstStyle/>
          <a:p>
            <a:r>
              <a:rPr lang="en-GB" sz="900" dirty="0"/>
              <a:t>Image: Jean-Marc Dufour-</a:t>
            </a:r>
            <a:r>
              <a:rPr lang="en-GB" sz="900" dirty="0" err="1"/>
              <a:t>Dror</a:t>
            </a:r>
            <a:r>
              <a:rPr lang="en-GB" sz="900" dirty="0"/>
              <a:t>, EPPO Global Database</a:t>
            </a:r>
          </a:p>
        </p:txBody>
      </p:sp>
      <p:sp>
        <p:nvSpPr>
          <p:cNvPr id="18" name="TextBox 17">
            <a:extLst>
              <a:ext uri="{FF2B5EF4-FFF2-40B4-BE49-F238E27FC236}">
                <a16:creationId xmlns:a16="http://schemas.microsoft.com/office/drawing/2014/main" id="{C86A6CAC-5C47-41D0-A88B-EF94CD3FD202}"/>
              </a:ext>
            </a:extLst>
          </p:cNvPr>
          <p:cNvSpPr txBox="1"/>
          <p:nvPr/>
        </p:nvSpPr>
        <p:spPr>
          <a:xfrm>
            <a:off x="281940" y="6331806"/>
            <a:ext cx="2882805" cy="230832"/>
          </a:xfrm>
          <a:prstGeom prst="rect">
            <a:avLst/>
          </a:prstGeom>
          <a:noFill/>
        </p:spPr>
        <p:txBody>
          <a:bodyPr wrap="square" rtlCol="0">
            <a:spAutoFit/>
          </a:bodyPr>
          <a:lstStyle/>
          <a:p>
            <a:r>
              <a:rPr lang="en-GB" sz="900" dirty="0"/>
              <a:t>Image: Swen Follak, EPPO Global Database</a:t>
            </a:r>
          </a:p>
        </p:txBody>
      </p:sp>
    </p:spTree>
    <p:extLst>
      <p:ext uri="{BB962C8B-B14F-4D97-AF65-F5344CB8AC3E}">
        <p14:creationId xmlns:p14="http://schemas.microsoft.com/office/powerpoint/2010/main" val="1688698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Cortaderia jubata</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2862322"/>
          </a:xfrm>
          <a:prstGeom prst="rect">
            <a:avLst/>
          </a:prstGeom>
          <a:noFill/>
        </p:spPr>
        <p:txBody>
          <a:bodyPr wrap="square" rtlCol="0">
            <a:spAutoFit/>
          </a:bodyPr>
          <a:lstStyle/>
          <a:p>
            <a:pPr algn="just"/>
            <a:r>
              <a:rPr lang="en-GB" sz="1200" dirty="0">
                <a:latin typeface="Times New Roman" panose="02020603050405020304" pitchFamily="18" charset="0"/>
                <a:ea typeface="Times New Roman" panose="02020603050405020304" pitchFamily="18" charset="0"/>
              </a:rPr>
              <a:t>When inflorescences are present, </a:t>
            </a:r>
            <a:r>
              <a:rPr lang="en-GB" sz="1200" i="1" dirty="0">
                <a:latin typeface="Times New Roman" panose="02020603050405020304" pitchFamily="18" charset="0"/>
                <a:ea typeface="Times New Roman" panose="02020603050405020304" pitchFamily="18" charset="0"/>
              </a:rPr>
              <a:t>C. jubata</a:t>
            </a:r>
            <a:r>
              <a:rPr lang="en-GB" sz="1200" dirty="0">
                <a:latin typeface="Times New Roman" panose="02020603050405020304" pitchFamily="18" charset="0"/>
                <a:ea typeface="Times New Roman" panose="02020603050405020304" pitchFamily="18" charset="0"/>
              </a:rPr>
              <a:t> can generally be distinguished from </a:t>
            </a:r>
            <a:r>
              <a:rPr lang="en-GB" sz="1200" i="1" dirty="0">
                <a:latin typeface="Times New Roman" panose="02020603050405020304" pitchFamily="18" charset="0"/>
                <a:ea typeface="Times New Roman" panose="02020603050405020304" pitchFamily="18" charset="0"/>
              </a:rPr>
              <a:t>C. selloana </a:t>
            </a:r>
            <a:r>
              <a:rPr lang="en-GB" sz="1200" dirty="0">
                <a:latin typeface="Times New Roman" panose="02020603050405020304" pitchFamily="18" charset="0"/>
                <a:ea typeface="Times New Roman" panose="02020603050405020304" pitchFamily="18" charset="0"/>
              </a:rPr>
              <a:t>by inflorescences that extend well above the foliage and young inflorescences that are violet hued rather than purely white or yellow as they are in </a:t>
            </a:r>
            <a:r>
              <a:rPr lang="en-GB" sz="1200" i="1" dirty="0">
                <a:latin typeface="Times New Roman" panose="02020603050405020304" pitchFamily="18" charset="0"/>
                <a:ea typeface="Times New Roman" panose="02020603050405020304" pitchFamily="18" charset="0"/>
              </a:rPr>
              <a:t>C. selloana. </a:t>
            </a:r>
          </a:p>
          <a:p>
            <a:pPr algn="just"/>
            <a:endParaRPr lang="en-GB" sz="1200" i="1" dirty="0">
              <a:latin typeface="Times New Roman" panose="02020603050405020304" pitchFamily="18" charset="0"/>
            </a:endParaRPr>
          </a:p>
          <a:p>
            <a:pPr algn="just"/>
            <a:r>
              <a:rPr lang="en-GB" sz="1200" dirty="0"/>
              <a:t>However, individuals of both taxa appear to express a high degree of phenotypic plasticity in these traits.  Regional taxonomic treatments have identified a number of other potentially discriminating traits including: leaf blades in </a:t>
            </a:r>
            <a:r>
              <a:rPr lang="en-GB" sz="1200" i="1" dirty="0"/>
              <a:t>C. jubata</a:t>
            </a:r>
            <a:r>
              <a:rPr lang="en-GB" sz="1200" dirty="0"/>
              <a:t> that are dark green on both sides but blue green above and dark green below in </a:t>
            </a:r>
            <a:r>
              <a:rPr lang="en-GB" sz="1200" i="1" dirty="0"/>
              <a:t>C. selloana.</a:t>
            </a:r>
            <a:endParaRPr lang="en-GB" sz="1200" dirty="0"/>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Cortaderia jubata </a:t>
            </a:r>
            <a:r>
              <a:rPr lang="en-IE" sz="1200" dirty="0"/>
              <a:t>has the potential to </a:t>
            </a:r>
            <a:r>
              <a:rPr lang="en-GB" sz="1200" dirty="0"/>
              <a:t>impact the habitats it invades, including native plant species and important ecosystem services, it is important to report any sightings to plant protection authorities. Early detection will allow a rapid implementation of appropriate measures against </a:t>
            </a:r>
            <a:r>
              <a:rPr lang="en-IE" sz="1200" i="1" dirty="0"/>
              <a:t>Cortaderia jubata</a:t>
            </a:r>
            <a:r>
              <a:rPr lang="en-GB" sz="1200" dirty="0"/>
              <a:t>.   </a:t>
            </a:r>
          </a:p>
          <a:p>
            <a:r>
              <a:rPr lang="en-GB" sz="1200" dirty="0"/>
              <a:t> </a:t>
            </a:r>
          </a:p>
          <a:p>
            <a:r>
              <a:rPr lang="en-GB" sz="1200" dirty="0"/>
              <a:t>If you see </a:t>
            </a:r>
            <a:r>
              <a:rPr lang="en-IE" sz="1200" i="1" dirty="0"/>
              <a:t>Cortaderia jubata</a:t>
            </a:r>
            <a:r>
              <a:rPr lang="en-GB" sz="1200" dirty="0"/>
              <a:t>:  </a:t>
            </a:r>
          </a:p>
          <a:p>
            <a:pPr marL="171450" indent="-171450" algn="just">
              <a:buFont typeface="Arial" panose="020B0604020202020204" pitchFamily="34" charset="0"/>
              <a:buChar char="•"/>
            </a:pPr>
            <a:r>
              <a:rPr lang="en-GB" sz="1200" dirty="0"/>
              <a:t>Check the identification of the species with other grass-like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3" name="Picture 32" descr="JS1">
            <a:extLst>
              <a:ext uri="{FF2B5EF4-FFF2-40B4-BE49-F238E27FC236}">
                <a16:creationId xmlns:a16="http://schemas.microsoft.com/office/drawing/2014/main" id="{F821411C-9B95-49BA-8810-4B3FBAB00AD6}"/>
              </a:ext>
            </a:extLst>
          </p:cNvPr>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53768" y="4094333"/>
            <a:ext cx="2848706" cy="1734351"/>
          </a:xfrm>
          <a:prstGeom prst="rect">
            <a:avLst/>
          </a:prstGeom>
          <a:noFill/>
          <a:ln>
            <a:noFill/>
          </a:ln>
          <a:extLst/>
        </p:spPr>
      </p:pic>
      <p:pic>
        <p:nvPicPr>
          <p:cNvPr id="1030" name="Picture 6" descr="Cortaderia jubata">
            <a:extLst>
              <a:ext uri="{FF2B5EF4-FFF2-40B4-BE49-F238E27FC236}">
                <a16:creationId xmlns:a16="http://schemas.microsoft.com/office/drawing/2014/main" id="{FC9C255F-77AE-4C8D-8AF3-27B884BE1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578" y="1142490"/>
            <a:ext cx="2459467" cy="33193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E128EFF-1A9B-4417-97AB-B1CE36DA3AD9}"/>
              </a:ext>
            </a:extLst>
          </p:cNvPr>
          <p:cNvSpPr txBox="1"/>
          <p:nvPr/>
        </p:nvSpPr>
        <p:spPr>
          <a:xfrm>
            <a:off x="7731361" y="4442099"/>
            <a:ext cx="1863553" cy="230832"/>
          </a:xfrm>
          <a:prstGeom prst="rect">
            <a:avLst/>
          </a:prstGeom>
          <a:noFill/>
        </p:spPr>
        <p:txBody>
          <a:bodyPr wrap="square" rtlCol="0">
            <a:spAutoFit/>
          </a:bodyPr>
          <a:lstStyle/>
          <a:p>
            <a:r>
              <a:rPr lang="en-GB" sz="900" dirty="0"/>
              <a:t>©2008 Neal Kramer</a:t>
            </a:r>
          </a:p>
        </p:txBody>
      </p:sp>
      <p:grpSp>
        <p:nvGrpSpPr>
          <p:cNvPr id="29" name="Group 28">
            <a:extLst>
              <a:ext uri="{FF2B5EF4-FFF2-40B4-BE49-F238E27FC236}">
                <a16:creationId xmlns:a16="http://schemas.microsoft.com/office/drawing/2014/main" id="{1843A2A4-05D7-4819-B907-67237F4F55B7}"/>
              </a:ext>
            </a:extLst>
          </p:cNvPr>
          <p:cNvGrpSpPr/>
          <p:nvPr/>
        </p:nvGrpSpPr>
        <p:grpSpPr>
          <a:xfrm>
            <a:off x="3771411" y="6119627"/>
            <a:ext cx="3037455" cy="1342522"/>
            <a:chOff x="3771411" y="6119627"/>
            <a:chExt cx="3037455" cy="1342522"/>
          </a:xfrm>
        </p:grpSpPr>
        <p:sp>
          <p:nvSpPr>
            <p:cNvPr id="31" name="ZoneTexte 27">
              <a:extLst>
                <a:ext uri="{FF2B5EF4-FFF2-40B4-BE49-F238E27FC236}">
                  <a16:creationId xmlns:a16="http://schemas.microsoft.com/office/drawing/2014/main" id="{53250CAA-5C3A-44BF-BD51-8661F2A7E617}"/>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4" name="Picture 33" descr="A close up of a sign&#10;&#10;Description generated with very high confidence">
              <a:extLst>
                <a:ext uri="{FF2B5EF4-FFF2-40B4-BE49-F238E27FC236}">
                  <a16:creationId xmlns:a16="http://schemas.microsoft.com/office/drawing/2014/main" id="{4C442BF2-BE96-4DE2-9716-3D45B5240ACD}"/>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5" name="Picture 34" descr="Afficher l'image d'origine">
              <a:extLst>
                <a:ext uri="{FF2B5EF4-FFF2-40B4-BE49-F238E27FC236}">
                  <a16:creationId xmlns:a16="http://schemas.microsoft.com/office/drawing/2014/main" id="{2D875BB7-2770-4282-BE78-C6F0385CEE2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
        <p:nvSpPr>
          <p:cNvPr id="36" name="TextBox 35">
            <a:extLst>
              <a:ext uri="{FF2B5EF4-FFF2-40B4-BE49-F238E27FC236}">
                <a16:creationId xmlns:a16="http://schemas.microsoft.com/office/drawing/2014/main" id="{F93171A9-2952-4BF9-A70B-3CEE9118C5E4}"/>
              </a:ext>
            </a:extLst>
          </p:cNvPr>
          <p:cNvSpPr txBox="1"/>
          <p:nvPr/>
        </p:nvSpPr>
        <p:spPr>
          <a:xfrm>
            <a:off x="406590" y="5830024"/>
            <a:ext cx="2848706" cy="230832"/>
          </a:xfrm>
          <a:prstGeom prst="rect">
            <a:avLst/>
          </a:prstGeom>
          <a:noFill/>
        </p:spPr>
        <p:txBody>
          <a:bodyPr wrap="square" rtlCol="0">
            <a:spAutoFit/>
          </a:bodyPr>
          <a:lstStyle/>
          <a:p>
            <a:r>
              <a:rPr lang="en-GB" sz="900" dirty="0"/>
              <a:t>Image: John Lambrinos, EPPO Global Database</a:t>
            </a:r>
          </a:p>
        </p:txBody>
      </p:sp>
    </p:spTree>
    <p:extLst>
      <p:ext uri="{BB962C8B-B14F-4D97-AF65-F5344CB8AC3E}">
        <p14:creationId xmlns:p14="http://schemas.microsoft.com/office/powerpoint/2010/main" val="1710931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C. Jubata</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335222" y="754712"/>
            <a:ext cx="2882805" cy="2677656"/>
          </a:xfrm>
          <a:prstGeom prst="rect">
            <a:avLst/>
          </a:prstGeom>
          <a:noFill/>
        </p:spPr>
        <p:txBody>
          <a:bodyPr wrap="square" rtlCol="0">
            <a:spAutoFit/>
          </a:bodyPr>
          <a:lstStyle/>
          <a:p>
            <a:pPr algn="just"/>
            <a:r>
              <a:rPr lang="en-GB" sz="1200" i="1" dirty="0"/>
              <a:t>Cortaderia jubata </a:t>
            </a:r>
            <a:r>
              <a:rPr lang="en-GB" sz="1200" dirty="0"/>
              <a:t>is tall perennial grass tussock-forming grass species native to South America. </a:t>
            </a:r>
          </a:p>
          <a:p>
            <a:pPr algn="just"/>
            <a:endParaRPr lang="en-GB" sz="1200" dirty="0"/>
          </a:p>
          <a:p>
            <a:pPr algn="just"/>
            <a:r>
              <a:rPr lang="en-GB" sz="1200" dirty="0">
                <a:ea typeface="Calibri" panose="020F0502020204030204" pitchFamily="34" charset="0"/>
              </a:rPr>
              <a:t>Only female plants of </a:t>
            </a:r>
            <a:r>
              <a:rPr lang="en-GB" sz="1200" i="1" dirty="0">
                <a:ea typeface="Calibri" panose="020F0502020204030204" pitchFamily="34" charset="0"/>
              </a:rPr>
              <a:t>C. jubata</a:t>
            </a:r>
            <a:r>
              <a:rPr lang="en-GB" sz="1200" dirty="0">
                <a:ea typeface="Calibri" panose="020F0502020204030204" pitchFamily="34" charset="0"/>
              </a:rPr>
              <a:t> are known to occur and this species reproduces from seeds produced from unfertilised female ovules.</a:t>
            </a:r>
          </a:p>
          <a:p>
            <a:pPr algn="just"/>
            <a:endParaRPr lang="en-GB" sz="1200" dirty="0"/>
          </a:p>
          <a:p>
            <a:pPr algn="just"/>
            <a:r>
              <a:rPr lang="en-GB" sz="1200" i="1" dirty="0">
                <a:ea typeface="Calibri" panose="020F0502020204030204" pitchFamily="34" charset="0"/>
              </a:rPr>
              <a:t>C. jubata </a:t>
            </a:r>
            <a:r>
              <a:rPr lang="en-GB" sz="1200" dirty="0">
                <a:ea typeface="Calibri" panose="020F0502020204030204" pitchFamily="34" charset="0"/>
              </a:rPr>
              <a:t>is extremely fecund, producing</a:t>
            </a:r>
            <a:r>
              <a:rPr lang="en-GB" sz="1200" i="1" dirty="0">
                <a:ea typeface="Calibri" panose="020F0502020204030204" pitchFamily="34" charset="0"/>
              </a:rPr>
              <a:t> </a:t>
            </a:r>
            <a:r>
              <a:rPr lang="en-GB" sz="1200" dirty="0">
                <a:ea typeface="Calibri" panose="020F0502020204030204" pitchFamily="34" charset="0"/>
              </a:rPr>
              <a:t>over 100 000 seeds from a single inflorescence in one season, with an adult plant having between five and 20 inflorescences </a:t>
            </a:r>
            <a:endParaRPr lang="en-GB" sz="1200" dirty="0"/>
          </a:p>
        </p:txBody>
      </p:sp>
      <p:sp>
        <p:nvSpPr>
          <p:cNvPr id="3" name="ZoneTexte 2"/>
          <p:cNvSpPr txBox="1"/>
          <p:nvPr/>
        </p:nvSpPr>
        <p:spPr>
          <a:xfrm>
            <a:off x="3785371" y="1070264"/>
            <a:ext cx="3083020" cy="3416320"/>
          </a:xfrm>
          <a:prstGeom prst="rect">
            <a:avLst/>
          </a:prstGeom>
          <a:noFill/>
        </p:spPr>
        <p:txBody>
          <a:bodyPr wrap="square" rtlCol="0">
            <a:spAutoFit/>
          </a:bodyPr>
          <a:lstStyle/>
          <a:p>
            <a:pPr algn="just"/>
            <a:r>
              <a:rPr lang="en-GB" sz="1200" dirty="0">
                <a:ea typeface="Calibri" panose="020F0502020204030204" pitchFamily="34" charset="0"/>
                <a:cs typeface="Times New Roman" panose="02020603050405020304" pitchFamily="18" charset="0"/>
              </a:rPr>
              <a:t>In California the species has been found to be able to outcompete native plants once it has established. This species produces a large amount of above- and belowground biomass that allow it to acquire light, moisture, and nutrients that would be used by other plants . Coastal sand dunes and inland sand hills are the most invaded habitats, and these harbour a number of rare and endangered plant species. Associated with vegetation change is a decrease in arthropod abundance and diversity. Rodents were less common in </a:t>
            </a:r>
            <a:r>
              <a:rPr lang="en-GB" sz="1200" i="1" dirty="0">
                <a:ea typeface="Calibri" panose="020F0502020204030204" pitchFamily="34" charset="0"/>
                <a:cs typeface="Times New Roman" panose="02020603050405020304" pitchFamily="18" charset="0"/>
              </a:rPr>
              <a:t>C. jubata</a:t>
            </a:r>
            <a:r>
              <a:rPr lang="en-GB" sz="1200" dirty="0">
                <a:ea typeface="Calibri" panose="020F0502020204030204" pitchFamily="34" charset="0"/>
                <a:cs typeface="Times New Roman" panose="02020603050405020304" pitchFamily="18" charset="0"/>
              </a:rPr>
              <a:t>-dominated grasslands, but rabbits more common.  In </a:t>
            </a:r>
            <a:r>
              <a:rPr lang="en-GB" sz="1200" dirty="0" err="1">
                <a:ea typeface="Calibri" panose="020F0502020204030204" pitchFamily="34" charset="0"/>
                <a:cs typeface="Times New Roman" panose="02020603050405020304" pitchFamily="18" charset="0"/>
              </a:rPr>
              <a:t>Hawaiʽi</a:t>
            </a:r>
            <a:r>
              <a:rPr lang="en-GB" sz="1200" dirty="0">
                <a:ea typeface="Calibri" panose="020F0502020204030204" pitchFamily="34" charset="0"/>
                <a:cs typeface="Times New Roman" panose="02020603050405020304" pitchFamily="18" charset="0"/>
              </a:rPr>
              <a:t>, the species has been recorded as developing into dense monotypic stands in mesic to humid areas with the potential to replace or compete with native species.</a:t>
            </a:r>
            <a:endParaRPr lang="en-GB" sz="1100" dirty="0">
              <a:ea typeface="Calibri" panose="020F0502020204030204" pitchFamily="34" charset="0"/>
              <a:cs typeface="Times New Roman" panose="02020603050405020304" pitchFamily="18" charset="0"/>
            </a:endParaRPr>
          </a:p>
        </p:txBody>
      </p:sp>
      <p:sp>
        <p:nvSpPr>
          <p:cNvPr id="4" name="ZoneTexte 3"/>
          <p:cNvSpPr txBox="1"/>
          <p:nvPr/>
        </p:nvSpPr>
        <p:spPr>
          <a:xfrm>
            <a:off x="7408718" y="1063707"/>
            <a:ext cx="2971800" cy="3970318"/>
          </a:xfrm>
          <a:prstGeom prst="rect">
            <a:avLst/>
          </a:prstGeom>
          <a:noFill/>
        </p:spPr>
        <p:txBody>
          <a:bodyPr wrap="square" rtlCol="0">
            <a:spAutoFit/>
          </a:bodyPr>
          <a:lstStyle/>
          <a:p>
            <a:pPr algn="just"/>
            <a:r>
              <a:rPr lang="en-GB" sz="1200" dirty="0"/>
              <a:t>It is invasive in North America, South Africa, Australia and new Zealand and is currently absent from the natural environment in the EPPO region.  </a:t>
            </a:r>
          </a:p>
          <a:p>
            <a:pPr algn="just"/>
            <a:endParaRPr lang="en-GB" sz="1200" dirty="0"/>
          </a:p>
          <a:p>
            <a:pPr algn="just"/>
            <a:r>
              <a:rPr lang="en-GB" sz="1200" dirty="0"/>
              <a:t>In its current invasive range, it invades a wide range of habitats including disturbed/ruderal areas such as roadsides, logged forests/plantations and is capable of invading areas with intact vegetation. </a:t>
            </a:r>
            <a:r>
              <a:rPr lang="en-GB" sz="1200" dirty="0">
                <a:ea typeface="Calibri" panose="020F0502020204030204" pitchFamily="34" charset="0"/>
              </a:rPr>
              <a:t>Plants for planting is one pathway for the movement of the species. </a:t>
            </a:r>
            <a:r>
              <a:rPr lang="en-GB" sz="1200" i="1" dirty="0">
                <a:ea typeface="Calibri" panose="020F0502020204030204" pitchFamily="34" charset="0"/>
              </a:rPr>
              <a:t>Cortaderia jubata</a:t>
            </a:r>
            <a:r>
              <a:rPr lang="en-GB" sz="1200" dirty="0">
                <a:ea typeface="Calibri" panose="020F0502020204030204" pitchFamily="34" charset="0"/>
              </a:rPr>
              <a:t> has been historically planted as an ornamental in France, Ireland and the UK. </a:t>
            </a:r>
          </a:p>
          <a:p>
            <a:pPr algn="just"/>
            <a:endParaRPr lang="en-GB" sz="1200" dirty="0"/>
          </a:p>
          <a:p>
            <a:pPr algn="just"/>
            <a:r>
              <a:rPr lang="en-GB" sz="1200" i="1" dirty="0"/>
              <a:t>C. jubata</a:t>
            </a:r>
            <a:r>
              <a:rPr lang="en-GB" sz="1200" dirty="0"/>
              <a:t> has a very broad environmental tolerance. However, it establishes best in wet, sandy soil without existing vegetation and has been shown to germinate best in high light, warm (~20</a:t>
            </a:r>
            <a:r>
              <a:rPr lang="en-GB" sz="1200" baseline="30000" dirty="0"/>
              <a:t>º</a:t>
            </a:r>
            <a:r>
              <a:rPr lang="en-GB" sz="1200" dirty="0"/>
              <a:t> C) and moist conditions. </a:t>
            </a:r>
          </a:p>
        </p:txBody>
      </p:sp>
      <p:pic>
        <p:nvPicPr>
          <p:cNvPr id="12" name="Picture 11" descr="CJ1">
            <a:extLst>
              <a:ext uri="{FF2B5EF4-FFF2-40B4-BE49-F238E27FC236}">
                <a16:creationId xmlns:a16="http://schemas.microsoft.com/office/drawing/2014/main" id="{ADD6F770-9ED0-4AE7-A60F-308E8D85AA83}"/>
              </a:ext>
            </a:extLst>
          </p:cNvPr>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7543589" y="5034025"/>
            <a:ext cx="2778161" cy="1766085"/>
          </a:xfrm>
          <a:prstGeom prst="rect">
            <a:avLst/>
          </a:prstGeom>
          <a:noFill/>
          <a:ln>
            <a:noFill/>
          </a:ln>
          <a:extLst/>
        </p:spPr>
      </p:pic>
      <p:pic>
        <p:nvPicPr>
          <p:cNvPr id="8" name="Picture 7" descr="A body of water&#10;&#10;Description generated with high confidence">
            <a:extLst>
              <a:ext uri="{FF2B5EF4-FFF2-40B4-BE49-F238E27FC236}">
                <a16:creationId xmlns:a16="http://schemas.microsoft.com/office/drawing/2014/main" id="{F6028DD8-AFF7-4DBC-B3C4-B68804751ACA}"/>
              </a:ext>
            </a:extLst>
          </p:cNvPr>
          <p:cNvPicPr>
            <a:picLocks noChangeAspect="1"/>
          </p:cNvPicPr>
          <p:nvPr/>
        </p:nvPicPr>
        <p:blipFill>
          <a:blip r:embed="rId3"/>
          <a:stretch>
            <a:fillRect/>
          </a:stretch>
        </p:blipFill>
        <p:spPr>
          <a:xfrm>
            <a:off x="628544" y="3432368"/>
            <a:ext cx="2257878" cy="3010504"/>
          </a:xfrm>
          <a:prstGeom prst="rect">
            <a:avLst/>
          </a:prstGeom>
        </p:spPr>
      </p:pic>
      <p:sp>
        <p:nvSpPr>
          <p:cNvPr id="9" name="TextBox 8">
            <a:extLst>
              <a:ext uri="{FF2B5EF4-FFF2-40B4-BE49-F238E27FC236}">
                <a16:creationId xmlns:a16="http://schemas.microsoft.com/office/drawing/2014/main" id="{3671A9A3-49AA-49B7-A041-1D2CA284AF28}"/>
              </a:ext>
            </a:extLst>
          </p:cNvPr>
          <p:cNvSpPr txBox="1"/>
          <p:nvPr/>
        </p:nvSpPr>
        <p:spPr>
          <a:xfrm>
            <a:off x="512475" y="6466252"/>
            <a:ext cx="2635749" cy="369332"/>
          </a:xfrm>
          <a:prstGeom prst="rect">
            <a:avLst/>
          </a:prstGeom>
          <a:noFill/>
        </p:spPr>
        <p:txBody>
          <a:bodyPr wrap="square" rtlCol="0">
            <a:spAutoFit/>
          </a:bodyPr>
          <a:lstStyle/>
          <a:p>
            <a:r>
              <a:rPr lang="en-US" sz="900" dirty="0"/>
              <a:t>Image: Mandy Tu, The Nature Conservancy, Bugwood.org</a:t>
            </a:r>
            <a:endParaRPr lang="en-GB" sz="900" dirty="0"/>
          </a:p>
        </p:txBody>
      </p:sp>
      <p:pic>
        <p:nvPicPr>
          <p:cNvPr id="15" name="Picture 14" descr="A person standing on a dry grass field&#10;&#10;Description generated with very high confidence">
            <a:extLst>
              <a:ext uri="{FF2B5EF4-FFF2-40B4-BE49-F238E27FC236}">
                <a16:creationId xmlns:a16="http://schemas.microsoft.com/office/drawing/2014/main" id="{F418F54F-496A-432D-9BA7-5883D1073434}"/>
              </a:ext>
            </a:extLst>
          </p:cNvPr>
          <p:cNvPicPr>
            <a:picLocks noChangeAspect="1"/>
          </p:cNvPicPr>
          <p:nvPr/>
        </p:nvPicPr>
        <p:blipFill>
          <a:blip r:embed="rId4"/>
          <a:stretch>
            <a:fillRect/>
          </a:stretch>
        </p:blipFill>
        <p:spPr>
          <a:xfrm>
            <a:off x="3868921" y="4426574"/>
            <a:ext cx="2915920" cy="1903106"/>
          </a:xfrm>
          <a:prstGeom prst="rect">
            <a:avLst/>
          </a:prstGeom>
        </p:spPr>
      </p:pic>
      <p:sp>
        <p:nvSpPr>
          <p:cNvPr id="16" name="TextBox 15">
            <a:extLst>
              <a:ext uri="{FF2B5EF4-FFF2-40B4-BE49-F238E27FC236}">
                <a16:creationId xmlns:a16="http://schemas.microsoft.com/office/drawing/2014/main" id="{77666F09-64FD-46CC-A373-485A57E26217}"/>
              </a:ext>
            </a:extLst>
          </p:cNvPr>
          <p:cNvSpPr txBox="1"/>
          <p:nvPr/>
        </p:nvSpPr>
        <p:spPr>
          <a:xfrm>
            <a:off x="3785371" y="6373995"/>
            <a:ext cx="2635749" cy="369332"/>
          </a:xfrm>
          <a:prstGeom prst="rect">
            <a:avLst/>
          </a:prstGeom>
          <a:noFill/>
        </p:spPr>
        <p:txBody>
          <a:bodyPr wrap="square" rtlCol="0">
            <a:spAutoFit/>
          </a:bodyPr>
          <a:lstStyle/>
          <a:p>
            <a:r>
              <a:rPr lang="en-US" sz="900" dirty="0"/>
              <a:t>Image: Joseph M. </a:t>
            </a:r>
            <a:r>
              <a:rPr lang="en-US" sz="900" dirty="0" err="1"/>
              <a:t>DiTomaso</a:t>
            </a:r>
            <a:r>
              <a:rPr lang="en-US" sz="900" dirty="0"/>
              <a:t>, University of California - Davis, Bugwood.org</a:t>
            </a:r>
            <a:endParaRPr lang="en-GB" sz="900" dirty="0"/>
          </a:p>
        </p:txBody>
      </p:sp>
      <p:sp>
        <p:nvSpPr>
          <p:cNvPr id="17" name="TextBox 16">
            <a:extLst>
              <a:ext uri="{FF2B5EF4-FFF2-40B4-BE49-F238E27FC236}">
                <a16:creationId xmlns:a16="http://schemas.microsoft.com/office/drawing/2014/main" id="{340FED2C-00CE-456A-A539-1AA7378C2FA4}"/>
              </a:ext>
            </a:extLst>
          </p:cNvPr>
          <p:cNvSpPr txBox="1"/>
          <p:nvPr/>
        </p:nvSpPr>
        <p:spPr>
          <a:xfrm>
            <a:off x="7473044" y="6800110"/>
            <a:ext cx="2848706" cy="230832"/>
          </a:xfrm>
          <a:prstGeom prst="rect">
            <a:avLst/>
          </a:prstGeom>
          <a:noFill/>
        </p:spPr>
        <p:txBody>
          <a:bodyPr wrap="square" rtlCol="0">
            <a:spAutoFit/>
          </a:bodyPr>
          <a:lstStyle/>
          <a:p>
            <a:r>
              <a:rPr lang="en-GB" sz="900" dirty="0"/>
              <a:t>Image: John Lambrinos, EPPO Global Database</a:t>
            </a:r>
          </a:p>
        </p:txBody>
      </p:sp>
    </p:spTree>
    <p:extLst>
      <p:ext uri="{BB962C8B-B14F-4D97-AF65-F5344CB8AC3E}">
        <p14:creationId xmlns:p14="http://schemas.microsoft.com/office/powerpoint/2010/main" val="436449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Lygodium japonicum</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3046988"/>
          </a:xfrm>
          <a:prstGeom prst="rect">
            <a:avLst/>
          </a:prstGeom>
          <a:noFill/>
        </p:spPr>
        <p:txBody>
          <a:bodyPr wrap="square" rtlCol="0">
            <a:spAutoFit/>
          </a:bodyPr>
          <a:lstStyle/>
          <a:p>
            <a:pPr algn="just"/>
            <a:r>
              <a:rPr lang="en-GB" sz="1200" i="1" dirty="0">
                <a:ea typeface="Times New Roman" panose="02020603050405020304" pitchFamily="18" charset="0"/>
              </a:rPr>
              <a:t>L. japonicum </a:t>
            </a:r>
            <a:r>
              <a:rPr lang="en-GB" sz="1200" dirty="0">
                <a:ea typeface="Times New Roman" panose="02020603050405020304" pitchFamily="18" charset="0"/>
              </a:rPr>
              <a:t>is a rhizomatous vine, with a twining rachis climbing to 30 m.  Below-ground rhizomes are creeping, with black to reddish-brown hairs.  Stipes are spaced to 1 cm apart on rhizome.  Stems remain underground, but send up long vine-like indeterminate fronds that have numerous compound pinnae.  Pinnae on </a:t>
            </a:r>
            <a:r>
              <a:rPr lang="en-GB" sz="1200" dirty="0" err="1">
                <a:ea typeface="Times New Roman" panose="02020603050405020304" pitchFamily="18" charset="0"/>
              </a:rPr>
              <a:t>frondlets</a:t>
            </a:r>
            <a:r>
              <a:rPr lang="en-GB" sz="1200" dirty="0">
                <a:ea typeface="Times New Roman" panose="02020603050405020304" pitchFamily="18" charset="0"/>
              </a:rPr>
              <a:t> are triangular to deltoid-shaped, with short stalks, about 3-5 cm long. The mid-ribs (costae) have scattered hairs, and veins and pinnae surfaces are typically </a:t>
            </a:r>
            <a:r>
              <a:rPr lang="en-GB" sz="1200" dirty="0" err="1">
                <a:ea typeface="Times New Roman" panose="02020603050405020304" pitchFamily="18" charset="0"/>
              </a:rPr>
              <a:t>glabrous</a:t>
            </a:r>
            <a:r>
              <a:rPr lang="en-GB" sz="1200" dirty="0">
                <a:ea typeface="Times New Roman" panose="02020603050405020304" pitchFamily="18" charset="0"/>
              </a:rPr>
              <a:t>.  Each pinnule on the pinnae is pinnate to lobed and stalked often with dissected terminal lobes. Pinnules are pubescent below and margins are variously dentate. </a:t>
            </a:r>
            <a:endParaRPr lang="en-GB" sz="1200" dirty="0"/>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Lygodium japonicum </a:t>
            </a:r>
            <a:r>
              <a:rPr lang="en-IE" sz="1200" dirty="0"/>
              <a:t>has the potential to </a:t>
            </a:r>
            <a:r>
              <a:rPr lang="en-GB" sz="1200" dirty="0"/>
              <a:t>impact the habitats it invades, including native plant species and important ecosystem services, it is important to report any sightings to plant protection authorities. Early detection will allow a rapid implementation of appropriate measures against </a:t>
            </a:r>
            <a:r>
              <a:rPr lang="en-IE" sz="1200" i="1" dirty="0"/>
              <a:t>Lygodium japonicum</a:t>
            </a:r>
            <a:r>
              <a:rPr lang="en-GB" sz="1200" dirty="0"/>
              <a:t>.   </a:t>
            </a:r>
          </a:p>
          <a:p>
            <a:r>
              <a:rPr lang="en-GB" sz="1200" dirty="0"/>
              <a:t> </a:t>
            </a:r>
          </a:p>
          <a:p>
            <a:r>
              <a:rPr lang="en-GB" sz="1200" dirty="0"/>
              <a:t>If you see </a:t>
            </a:r>
            <a:r>
              <a:rPr lang="en-IE" sz="1200" i="1" dirty="0"/>
              <a:t>Lygodium japonicum</a:t>
            </a:r>
            <a:r>
              <a:rPr lang="en-GB" sz="1200" dirty="0"/>
              <a:t>:  </a:t>
            </a:r>
          </a:p>
          <a:p>
            <a:pPr marL="171450" indent="-171450" algn="just">
              <a:buFont typeface="Arial" panose="020B0604020202020204" pitchFamily="34" charset="0"/>
              <a:buChar char="•"/>
            </a:pPr>
            <a:r>
              <a:rPr lang="en-GB" sz="1200" dirty="0"/>
              <a:t>Check the identification of the species with other vine like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3" name="Picture 32">
            <a:extLst>
              <a:ext uri="{FF2B5EF4-FFF2-40B4-BE49-F238E27FC236}">
                <a16:creationId xmlns:a16="http://schemas.microsoft.com/office/drawing/2014/main" id="{24F762E2-501A-4E3D-8193-134193CCB1D0}"/>
              </a:ext>
            </a:extLst>
          </p:cNvPr>
          <p:cNvPicPr/>
          <p:nvPr/>
        </p:nvPicPr>
        <p:blipFill>
          <a:blip r:embed="rId3">
            <a:extLst>
              <a:ext uri="{28A0092B-C50C-407E-A947-70E740481C1C}">
                <a14:useLocalDpi xmlns:a14="http://schemas.microsoft.com/office/drawing/2010/main" val="0"/>
              </a:ext>
            </a:extLst>
          </a:blip>
          <a:stretch>
            <a:fillRect/>
          </a:stretch>
        </p:blipFill>
        <p:spPr>
          <a:xfrm rot="5400000">
            <a:off x="7302619" y="1006178"/>
            <a:ext cx="3273954" cy="3545501"/>
          </a:xfrm>
          <a:prstGeom prst="rect">
            <a:avLst/>
          </a:prstGeom>
        </p:spPr>
      </p:pic>
      <p:pic>
        <p:nvPicPr>
          <p:cNvPr id="18" name="Picture 17" descr="A close up of a tree&#10;&#10;Description generated with very high confidence">
            <a:extLst>
              <a:ext uri="{FF2B5EF4-FFF2-40B4-BE49-F238E27FC236}">
                <a16:creationId xmlns:a16="http://schemas.microsoft.com/office/drawing/2014/main" id="{78256CF3-E0B2-46F6-80A1-76F222078589}"/>
              </a:ext>
            </a:extLst>
          </p:cNvPr>
          <p:cNvPicPr>
            <a:picLocks noChangeAspect="1"/>
          </p:cNvPicPr>
          <p:nvPr/>
        </p:nvPicPr>
        <p:blipFill>
          <a:blip r:embed="rId4"/>
          <a:stretch>
            <a:fillRect/>
          </a:stretch>
        </p:blipFill>
        <p:spPr>
          <a:xfrm>
            <a:off x="507542" y="4212619"/>
            <a:ext cx="2727655" cy="1831056"/>
          </a:xfrm>
          <a:prstGeom prst="rect">
            <a:avLst/>
          </a:prstGeom>
        </p:spPr>
      </p:pic>
      <p:grpSp>
        <p:nvGrpSpPr>
          <p:cNvPr id="29" name="Group 28">
            <a:extLst>
              <a:ext uri="{FF2B5EF4-FFF2-40B4-BE49-F238E27FC236}">
                <a16:creationId xmlns:a16="http://schemas.microsoft.com/office/drawing/2014/main" id="{E6822875-769B-4963-925D-89203C9EA699}"/>
              </a:ext>
            </a:extLst>
          </p:cNvPr>
          <p:cNvGrpSpPr/>
          <p:nvPr/>
        </p:nvGrpSpPr>
        <p:grpSpPr>
          <a:xfrm>
            <a:off x="3771411" y="6119627"/>
            <a:ext cx="3037455" cy="1342522"/>
            <a:chOff x="3771411" y="6119627"/>
            <a:chExt cx="3037455" cy="1342522"/>
          </a:xfrm>
        </p:grpSpPr>
        <p:sp>
          <p:nvSpPr>
            <p:cNvPr id="31" name="ZoneTexte 27">
              <a:extLst>
                <a:ext uri="{FF2B5EF4-FFF2-40B4-BE49-F238E27FC236}">
                  <a16:creationId xmlns:a16="http://schemas.microsoft.com/office/drawing/2014/main" id="{7012F4A7-4321-4F22-8943-F0C8B087F092}"/>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4" name="Picture 33" descr="A close up of a sign&#10;&#10;Description generated with very high confidence">
              <a:extLst>
                <a:ext uri="{FF2B5EF4-FFF2-40B4-BE49-F238E27FC236}">
                  <a16:creationId xmlns:a16="http://schemas.microsoft.com/office/drawing/2014/main" id="{5E3770D8-0B64-4D05-AC5D-0FE7070A815A}"/>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5" name="Picture 34" descr="Afficher l'image d'origine">
              <a:extLst>
                <a:ext uri="{FF2B5EF4-FFF2-40B4-BE49-F238E27FC236}">
                  <a16:creationId xmlns:a16="http://schemas.microsoft.com/office/drawing/2014/main" id="{6FE6228A-32F2-4019-AA2A-17393669FA7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
        <p:nvSpPr>
          <p:cNvPr id="36" name="TextBox 35">
            <a:extLst>
              <a:ext uri="{FF2B5EF4-FFF2-40B4-BE49-F238E27FC236}">
                <a16:creationId xmlns:a16="http://schemas.microsoft.com/office/drawing/2014/main" id="{5659D05C-EBAE-460C-AE16-E6209250D0A4}"/>
              </a:ext>
            </a:extLst>
          </p:cNvPr>
          <p:cNvSpPr txBox="1"/>
          <p:nvPr/>
        </p:nvSpPr>
        <p:spPr>
          <a:xfrm>
            <a:off x="440489" y="6058885"/>
            <a:ext cx="2635749" cy="230832"/>
          </a:xfrm>
          <a:prstGeom prst="rect">
            <a:avLst/>
          </a:prstGeom>
          <a:noFill/>
        </p:spPr>
        <p:txBody>
          <a:bodyPr wrap="square" rtlCol="0">
            <a:spAutoFit/>
          </a:bodyPr>
          <a:lstStyle/>
          <a:p>
            <a:r>
              <a:rPr lang="en-US" sz="900" dirty="0"/>
              <a:t>Image: Steve Miller, EPPO Global Database</a:t>
            </a:r>
            <a:endParaRPr lang="en-GB" sz="900" dirty="0"/>
          </a:p>
        </p:txBody>
      </p:sp>
      <p:sp>
        <p:nvSpPr>
          <p:cNvPr id="39" name="TextBox 38">
            <a:extLst>
              <a:ext uri="{FF2B5EF4-FFF2-40B4-BE49-F238E27FC236}">
                <a16:creationId xmlns:a16="http://schemas.microsoft.com/office/drawing/2014/main" id="{AD16D441-8B44-4702-B701-9B8EF513B3C0}"/>
              </a:ext>
            </a:extLst>
          </p:cNvPr>
          <p:cNvSpPr txBox="1"/>
          <p:nvPr/>
        </p:nvSpPr>
        <p:spPr>
          <a:xfrm>
            <a:off x="7075776" y="4394192"/>
            <a:ext cx="2635749" cy="230832"/>
          </a:xfrm>
          <a:prstGeom prst="rect">
            <a:avLst/>
          </a:prstGeom>
          <a:noFill/>
        </p:spPr>
        <p:txBody>
          <a:bodyPr wrap="square" rtlCol="0">
            <a:spAutoFit/>
          </a:bodyPr>
          <a:lstStyle/>
          <a:p>
            <a:r>
              <a:rPr lang="en-US" sz="900" dirty="0"/>
              <a:t>Image: Kimberly Bohn, EPPO Global Database</a:t>
            </a:r>
            <a:endParaRPr lang="en-GB" sz="900" dirty="0"/>
          </a:p>
        </p:txBody>
      </p:sp>
    </p:spTree>
    <p:extLst>
      <p:ext uri="{BB962C8B-B14F-4D97-AF65-F5344CB8AC3E}">
        <p14:creationId xmlns:p14="http://schemas.microsoft.com/office/powerpoint/2010/main" val="895742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L. japonicum</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362239" y="1070264"/>
            <a:ext cx="2882805" cy="2308324"/>
          </a:xfrm>
          <a:prstGeom prst="rect">
            <a:avLst/>
          </a:prstGeom>
          <a:noFill/>
        </p:spPr>
        <p:txBody>
          <a:bodyPr wrap="square" rtlCol="0">
            <a:spAutoFit/>
          </a:bodyPr>
          <a:lstStyle/>
          <a:p>
            <a:pPr algn="just"/>
            <a:r>
              <a:rPr lang="en-US" sz="1200" i="1" dirty="0"/>
              <a:t>Lygodium japonicum </a:t>
            </a:r>
            <a:r>
              <a:rPr lang="en-US" sz="1200" dirty="0"/>
              <a:t>is a </a:t>
            </a:r>
            <a:r>
              <a:rPr lang="en-GB" sz="1200" dirty="0"/>
              <a:t>b</a:t>
            </a:r>
            <a:r>
              <a:rPr lang="en-GB" sz="1200" dirty="0">
                <a:ea typeface="Calibri" panose="020F0502020204030204" pitchFamily="34" charset="0"/>
              </a:rPr>
              <a:t>roadleaved, herbaceous perennial climbing fern native to Asia. </a:t>
            </a:r>
            <a:r>
              <a:rPr lang="en-GB" sz="1200" i="1" dirty="0">
                <a:ea typeface="Calibri" panose="020F0502020204030204" pitchFamily="34" charset="0"/>
              </a:rPr>
              <a:t>Lygodium japonicum</a:t>
            </a:r>
            <a:r>
              <a:rPr lang="en-GB" sz="1200" dirty="0">
                <a:ea typeface="Calibri" panose="020F0502020204030204" pitchFamily="34" charset="0"/>
              </a:rPr>
              <a:t> is a true fern that reproduces by spores (</a:t>
            </a:r>
            <a:r>
              <a:rPr lang="en-GB" sz="1200" dirty="0" err="1">
                <a:ea typeface="Calibri" panose="020F0502020204030204" pitchFamily="34" charset="0"/>
              </a:rPr>
              <a:t>homosporous</a:t>
            </a:r>
            <a:r>
              <a:rPr lang="en-GB" sz="1200" dirty="0">
                <a:ea typeface="Calibri" panose="020F0502020204030204" pitchFamily="34" charset="0"/>
              </a:rPr>
              <a:t> fern), which then germinate and develop through gametophyte and sporophyte stages.</a:t>
            </a:r>
          </a:p>
          <a:p>
            <a:pPr algn="just"/>
            <a:r>
              <a:rPr lang="en-GB" sz="1200" dirty="0"/>
              <a:t> </a:t>
            </a:r>
          </a:p>
          <a:p>
            <a:pPr algn="just"/>
            <a:r>
              <a:rPr lang="en-GB" sz="1200" dirty="0"/>
              <a:t>As </a:t>
            </a:r>
            <a:r>
              <a:rPr lang="en-US" sz="1200" i="1" dirty="0"/>
              <a:t>Lygodium japonicum </a:t>
            </a:r>
            <a:r>
              <a:rPr lang="en-GB" sz="1200" dirty="0"/>
              <a:t>is considered to be a threat to native biodiversity, its appearance in new areas should be reported immediately to us.  </a:t>
            </a:r>
          </a:p>
        </p:txBody>
      </p:sp>
      <p:sp>
        <p:nvSpPr>
          <p:cNvPr id="3" name="ZoneTexte 2"/>
          <p:cNvSpPr txBox="1"/>
          <p:nvPr/>
        </p:nvSpPr>
        <p:spPr>
          <a:xfrm>
            <a:off x="3785371" y="1070264"/>
            <a:ext cx="3083020" cy="2862322"/>
          </a:xfrm>
          <a:prstGeom prst="rect">
            <a:avLst/>
          </a:prstGeom>
          <a:noFill/>
        </p:spPr>
        <p:txBody>
          <a:bodyPr wrap="square" rtlCol="0">
            <a:spAutoFit/>
          </a:bodyPr>
          <a:lstStyle/>
          <a:p>
            <a:pPr algn="just"/>
            <a:r>
              <a:rPr lang="en-GB" sz="1200" dirty="0">
                <a:ea typeface="AdvEPSTIM"/>
              </a:rPr>
              <a:t>The pathway plants for planting is considered the main entry pathway into the EPPO region.</a:t>
            </a:r>
          </a:p>
          <a:p>
            <a:pPr algn="just"/>
            <a:endParaRPr lang="en-GB" sz="1200" dirty="0">
              <a:ea typeface="AdvEPSTIM"/>
            </a:endParaRPr>
          </a:p>
          <a:p>
            <a:pPr algn="just"/>
            <a:r>
              <a:rPr lang="en-GB" sz="1200" dirty="0">
                <a:ea typeface="Calibri" panose="020F0502020204030204" pitchFamily="34" charset="0"/>
              </a:rPr>
              <a:t>In North America, </a:t>
            </a:r>
            <a:r>
              <a:rPr lang="en-GB" sz="1200" i="1" dirty="0">
                <a:ea typeface="Calibri" panose="020F0502020204030204" pitchFamily="34" charset="0"/>
              </a:rPr>
              <a:t>L. japonicum</a:t>
            </a:r>
            <a:r>
              <a:rPr lang="en-GB" sz="1200" dirty="0">
                <a:ea typeface="Calibri" panose="020F0502020204030204" pitchFamily="34" charset="0"/>
              </a:rPr>
              <a:t> was introduced as an ornamental plant. In the Netherlands gametophytes have been detected in growing media of bonsai plants imported from China. </a:t>
            </a:r>
            <a:r>
              <a:rPr lang="en-GB" sz="1200" i="1" dirty="0">
                <a:ea typeface="Calibri" panose="020F0502020204030204" pitchFamily="34" charset="0"/>
              </a:rPr>
              <a:t>L. japonicum</a:t>
            </a:r>
            <a:r>
              <a:rPr lang="en-GB" sz="1200" dirty="0">
                <a:ea typeface="Calibri" panose="020F0502020204030204" pitchFamily="34" charset="0"/>
              </a:rPr>
              <a:t> can grow in sun or shade, damp, disturbed or undisturbed areas in the US. It can grow so dense that it forms a living ‘wall’, leading to the elimination of seedlings and other native vegetation.  </a:t>
            </a:r>
          </a:p>
          <a:p>
            <a:pPr algn="just"/>
            <a:endParaRPr lang="en-GB" sz="1200" dirty="0">
              <a:ea typeface="Calibri" panose="020F0502020204030204" pitchFamily="34" charset="0"/>
            </a:endParaRPr>
          </a:p>
          <a:p>
            <a:pPr algn="just"/>
            <a:r>
              <a:rPr lang="en-GB" sz="1200" dirty="0">
                <a:ea typeface="Calibri" panose="020F0502020204030204" pitchFamily="34" charset="0"/>
              </a:rPr>
              <a:t>The species has been shown to reduce native plant species richness and diversity.  </a:t>
            </a:r>
            <a:endParaRPr lang="en-GB" sz="1200" dirty="0"/>
          </a:p>
        </p:txBody>
      </p:sp>
      <p:sp>
        <p:nvSpPr>
          <p:cNvPr id="4" name="ZoneTexte 3"/>
          <p:cNvSpPr txBox="1"/>
          <p:nvPr/>
        </p:nvSpPr>
        <p:spPr>
          <a:xfrm>
            <a:off x="7408718" y="1063707"/>
            <a:ext cx="2971800" cy="1569660"/>
          </a:xfrm>
          <a:prstGeom prst="rect">
            <a:avLst/>
          </a:prstGeom>
          <a:noFill/>
        </p:spPr>
        <p:txBody>
          <a:bodyPr wrap="square" rtlCol="0">
            <a:spAutoFit/>
          </a:bodyPr>
          <a:lstStyle/>
          <a:p>
            <a:pPr algn="just"/>
            <a:r>
              <a:rPr lang="en-US" sz="1200" dirty="0"/>
              <a:t>The species is currently absent from the natural environment in the EPPO region. </a:t>
            </a:r>
          </a:p>
          <a:p>
            <a:pPr algn="just"/>
            <a:endParaRPr lang="en-US" sz="1200" dirty="0"/>
          </a:p>
          <a:p>
            <a:pPr algn="just"/>
            <a:r>
              <a:rPr lang="en-US" sz="1200" dirty="0"/>
              <a:t>In its invasive range, in particular in North America, </a:t>
            </a:r>
            <a:r>
              <a:rPr lang="en-GB" sz="1200" dirty="0">
                <a:ea typeface="Calibri" panose="020F0502020204030204" pitchFamily="34" charset="0"/>
              </a:rPr>
              <a:t>it invades a diverse range of habitats including habitats floodplain forests, swamps, marshes, river and stream banks and upland woodlands.  </a:t>
            </a:r>
            <a:endParaRPr lang="en-GB" sz="1200" dirty="0"/>
          </a:p>
        </p:txBody>
      </p:sp>
      <p:sp>
        <p:nvSpPr>
          <p:cNvPr id="14" name="ZoneTexte 3">
            <a:extLst>
              <a:ext uri="{FF2B5EF4-FFF2-40B4-BE49-F238E27FC236}">
                <a16:creationId xmlns:a16="http://schemas.microsoft.com/office/drawing/2014/main" id="{4C22C442-CFBE-48DE-AF67-B7E709B0C359}"/>
              </a:ext>
            </a:extLst>
          </p:cNvPr>
          <p:cNvSpPr txBox="1"/>
          <p:nvPr/>
        </p:nvSpPr>
        <p:spPr>
          <a:xfrm>
            <a:off x="7461520" y="4802446"/>
            <a:ext cx="2971800" cy="2123658"/>
          </a:xfrm>
          <a:prstGeom prst="rect">
            <a:avLst/>
          </a:prstGeom>
          <a:noFill/>
        </p:spPr>
        <p:txBody>
          <a:bodyPr wrap="square" rtlCol="0">
            <a:spAutoFit/>
          </a:bodyPr>
          <a:lstStyle/>
          <a:p>
            <a:pPr algn="just"/>
            <a:r>
              <a:rPr lang="en-GB" sz="1200" dirty="0">
                <a:ea typeface="Calibri" panose="020F0502020204030204" pitchFamily="34" charset="0"/>
              </a:rPr>
              <a:t>Above-ground foliage of</a:t>
            </a:r>
            <a:r>
              <a:rPr lang="en-GB" sz="1200" i="1" dirty="0">
                <a:ea typeface="Calibri" panose="020F0502020204030204" pitchFamily="34" charset="0"/>
              </a:rPr>
              <a:t> L. japonicum </a:t>
            </a:r>
            <a:r>
              <a:rPr lang="en-GB" sz="1200" dirty="0">
                <a:ea typeface="Calibri" panose="020F0502020204030204" pitchFamily="34" charset="0"/>
              </a:rPr>
              <a:t>dies back after frost and temperatures at or near 0° C however belowground root and rhizomes will remain dormant through winter and </a:t>
            </a:r>
            <a:r>
              <a:rPr lang="en-GB" sz="1200" dirty="0" err="1">
                <a:ea typeface="Calibri" panose="020F0502020204030204" pitchFamily="34" charset="0"/>
              </a:rPr>
              <a:t>resprout</a:t>
            </a:r>
            <a:r>
              <a:rPr lang="en-GB" sz="1200" dirty="0">
                <a:ea typeface="Calibri" panose="020F0502020204030204" pitchFamily="34" charset="0"/>
              </a:rPr>
              <a:t> when temperatures reach at least 18 °C. </a:t>
            </a:r>
          </a:p>
          <a:p>
            <a:pPr algn="just"/>
            <a:endParaRPr lang="en-GB" sz="1200" dirty="0"/>
          </a:p>
          <a:p>
            <a:pPr algn="just"/>
            <a:r>
              <a:rPr lang="en-GB" sz="1200" dirty="0"/>
              <a:t>In North Florida, spore development begins around late June to July, become mature in late August, and disperse throughout mid-September through late October. </a:t>
            </a:r>
          </a:p>
        </p:txBody>
      </p:sp>
      <p:pic>
        <p:nvPicPr>
          <p:cNvPr id="16" name="Picture 15" descr="A tree in a forest&#10;&#10;Description generated with very high confidence">
            <a:extLst>
              <a:ext uri="{FF2B5EF4-FFF2-40B4-BE49-F238E27FC236}">
                <a16:creationId xmlns:a16="http://schemas.microsoft.com/office/drawing/2014/main" id="{1EEB8051-AB97-4ABE-AD9C-74A2C61C3072}"/>
              </a:ext>
            </a:extLst>
          </p:cNvPr>
          <p:cNvPicPr>
            <a:picLocks noChangeAspect="1"/>
          </p:cNvPicPr>
          <p:nvPr/>
        </p:nvPicPr>
        <p:blipFill>
          <a:blip r:embed="rId2"/>
          <a:stretch>
            <a:fillRect/>
          </a:stretch>
        </p:blipFill>
        <p:spPr>
          <a:xfrm>
            <a:off x="479266" y="3339255"/>
            <a:ext cx="2660174" cy="1720591"/>
          </a:xfrm>
          <a:prstGeom prst="rect">
            <a:avLst/>
          </a:prstGeom>
        </p:spPr>
      </p:pic>
      <p:pic>
        <p:nvPicPr>
          <p:cNvPr id="18" name="Picture 17" descr="A tree in a forest&#10;&#10;Description generated with very high confidence">
            <a:extLst>
              <a:ext uri="{FF2B5EF4-FFF2-40B4-BE49-F238E27FC236}">
                <a16:creationId xmlns:a16="http://schemas.microsoft.com/office/drawing/2014/main" id="{B386C222-C0C2-459E-9860-0B302E2C35CF}"/>
              </a:ext>
            </a:extLst>
          </p:cNvPr>
          <p:cNvPicPr>
            <a:picLocks noChangeAspect="1"/>
          </p:cNvPicPr>
          <p:nvPr/>
        </p:nvPicPr>
        <p:blipFill>
          <a:blip r:embed="rId3"/>
          <a:stretch>
            <a:fillRect/>
          </a:stretch>
        </p:blipFill>
        <p:spPr>
          <a:xfrm>
            <a:off x="490395" y="5136116"/>
            <a:ext cx="2649045" cy="1596729"/>
          </a:xfrm>
          <a:prstGeom prst="rect">
            <a:avLst/>
          </a:prstGeom>
        </p:spPr>
      </p:pic>
      <p:pic>
        <p:nvPicPr>
          <p:cNvPr id="20" name="Picture 19" descr="A tree in a forest&#10;&#10;Description generated with very high confidence">
            <a:extLst>
              <a:ext uri="{FF2B5EF4-FFF2-40B4-BE49-F238E27FC236}">
                <a16:creationId xmlns:a16="http://schemas.microsoft.com/office/drawing/2014/main" id="{EEF9821E-A9C0-4DA1-8B74-3F3ED1EF3EC4}"/>
              </a:ext>
            </a:extLst>
          </p:cNvPr>
          <p:cNvPicPr>
            <a:picLocks noChangeAspect="1"/>
          </p:cNvPicPr>
          <p:nvPr/>
        </p:nvPicPr>
        <p:blipFill>
          <a:blip r:embed="rId4"/>
          <a:stretch>
            <a:fillRect/>
          </a:stretch>
        </p:blipFill>
        <p:spPr>
          <a:xfrm>
            <a:off x="3901440" y="3932587"/>
            <a:ext cx="2866196" cy="2993518"/>
          </a:xfrm>
          <a:prstGeom prst="rect">
            <a:avLst/>
          </a:prstGeom>
        </p:spPr>
      </p:pic>
      <p:sp>
        <p:nvSpPr>
          <p:cNvPr id="17" name="TextBox 16">
            <a:extLst>
              <a:ext uri="{FF2B5EF4-FFF2-40B4-BE49-F238E27FC236}">
                <a16:creationId xmlns:a16="http://schemas.microsoft.com/office/drawing/2014/main" id="{3C26C8C0-A960-4505-AC59-CFCA157E1620}"/>
              </a:ext>
            </a:extLst>
          </p:cNvPr>
          <p:cNvSpPr txBox="1"/>
          <p:nvPr/>
        </p:nvSpPr>
        <p:spPr>
          <a:xfrm>
            <a:off x="3901440" y="6935881"/>
            <a:ext cx="2635749" cy="230832"/>
          </a:xfrm>
          <a:prstGeom prst="rect">
            <a:avLst/>
          </a:prstGeom>
          <a:noFill/>
        </p:spPr>
        <p:txBody>
          <a:bodyPr wrap="square" rtlCol="0">
            <a:spAutoFit/>
          </a:bodyPr>
          <a:lstStyle/>
          <a:p>
            <a:r>
              <a:rPr lang="en-US" sz="900" dirty="0"/>
              <a:t>Image: Steve Miller, EPPO Global Database</a:t>
            </a:r>
            <a:endParaRPr lang="en-GB" sz="900" dirty="0"/>
          </a:p>
        </p:txBody>
      </p:sp>
      <p:sp>
        <p:nvSpPr>
          <p:cNvPr id="19" name="TextBox 18">
            <a:extLst>
              <a:ext uri="{FF2B5EF4-FFF2-40B4-BE49-F238E27FC236}">
                <a16:creationId xmlns:a16="http://schemas.microsoft.com/office/drawing/2014/main" id="{B71577F4-1C06-48A5-A952-FFDC8B37A377}"/>
              </a:ext>
            </a:extLst>
          </p:cNvPr>
          <p:cNvSpPr txBox="1"/>
          <p:nvPr/>
        </p:nvSpPr>
        <p:spPr>
          <a:xfrm>
            <a:off x="440489" y="6704778"/>
            <a:ext cx="2635749" cy="230832"/>
          </a:xfrm>
          <a:prstGeom prst="rect">
            <a:avLst/>
          </a:prstGeom>
          <a:noFill/>
        </p:spPr>
        <p:txBody>
          <a:bodyPr wrap="square" rtlCol="0">
            <a:spAutoFit/>
          </a:bodyPr>
          <a:lstStyle/>
          <a:p>
            <a:r>
              <a:rPr lang="en-US" sz="900" dirty="0"/>
              <a:t>Image: Steve Miller, EPPO Global Database</a:t>
            </a:r>
            <a:endParaRPr lang="en-GB" sz="900" dirty="0"/>
          </a:p>
        </p:txBody>
      </p:sp>
      <p:pic>
        <p:nvPicPr>
          <p:cNvPr id="21" name="Picture 20">
            <a:extLst>
              <a:ext uri="{FF2B5EF4-FFF2-40B4-BE49-F238E27FC236}">
                <a16:creationId xmlns:a16="http://schemas.microsoft.com/office/drawing/2014/main" id="{BDEEEB4D-7AEC-4416-BA07-9380D8181F71}"/>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7461520" y="2615429"/>
            <a:ext cx="3045036" cy="2017231"/>
          </a:xfrm>
          <a:prstGeom prst="rect">
            <a:avLst/>
          </a:prstGeom>
        </p:spPr>
      </p:pic>
      <p:sp>
        <p:nvSpPr>
          <p:cNvPr id="22" name="TextBox 21">
            <a:extLst>
              <a:ext uri="{FF2B5EF4-FFF2-40B4-BE49-F238E27FC236}">
                <a16:creationId xmlns:a16="http://schemas.microsoft.com/office/drawing/2014/main" id="{0141F292-745E-4125-A451-86DD1959CBD1}"/>
              </a:ext>
            </a:extLst>
          </p:cNvPr>
          <p:cNvSpPr txBox="1"/>
          <p:nvPr/>
        </p:nvSpPr>
        <p:spPr>
          <a:xfrm>
            <a:off x="7360765" y="4571984"/>
            <a:ext cx="2635749" cy="230832"/>
          </a:xfrm>
          <a:prstGeom prst="rect">
            <a:avLst/>
          </a:prstGeom>
          <a:noFill/>
        </p:spPr>
        <p:txBody>
          <a:bodyPr wrap="square" rtlCol="0">
            <a:spAutoFit/>
          </a:bodyPr>
          <a:lstStyle/>
          <a:p>
            <a:r>
              <a:rPr lang="en-US" sz="900" dirty="0"/>
              <a:t>Image: Kimberly Bohn, EPPO Global Database</a:t>
            </a:r>
            <a:endParaRPr lang="en-GB" sz="900" dirty="0"/>
          </a:p>
        </p:txBody>
      </p:sp>
    </p:spTree>
    <p:extLst>
      <p:ext uri="{BB962C8B-B14F-4D97-AF65-F5344CB8AC3E}">
        <p14:creationId xmlns:p14="http://schemas.microsoft.com/office/powerpoint/2010/main" val="182741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Hakea sericea</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3231654"/>
          </a:xfrm>
          <a:prstGeom prst="rect">
            <a:avLst/>
          </a:prstGeom>
          <a:noFill/>
        </p:spPr>
        <p:txBody>
          <a:bodyPr wrap="square" rtlCol="0">
            <a:spAutoFit/>
          </a:bodyPr>
          <a:lstStyle/>
          <a:p>
            <a:pPr algn="just"/>
            <a:r>
              <a:rPr lang="en-GB" sz="1200" i="1" dirty="0">
                <a:ea typeface="Times New Roman" panose="02020603050405020304" pitchFamily="18" charset="0"/>
              </a:rPr>
              <a:t>Hakea sericea</a:t>
            </a:r>
            <a:r>
              <a:rPr lang="en-GB" sz="1200" dirty="0">
                <a:ea typeface="Times New Roman" panose="02020603050405020304" pitchFamily="18" charset="0"/>
              </a:rPr>
              <a:t> is an erect, single-stemmed, woody shrub or small tree, 0.6-4.5 m in height, with somewhat angular stems. It has simple, needle-like leaves, which are terete (</a:t>
            </a:r>
            <a:r>
              <a:rPr lang="en-GB" sz="1200" i="1" dirty="0">
                <a:ea typeface="Times New Roman" panose="02020603050405020304" pitchFamily="18" charset="0"/>
              </a:rPr>
              <a:t>i.e.</a:t>
            </a:r>
            <a:r>
              <a:rPr lang="en-GB" sz="1200" dirty="0">
                <a:ea typeface="Times New Roman" panose="02020603050405020304" pitchFamily="18" charset="0"/>
              </a:rPr>
              <a:t> circular in cross section), spiny, and moderately appressed silky-hairy when young, but quickly becoming </a:t>
            </a:r>
            <a:r>
              <a:rPr lang="en-GB" sz="1200" dirty="0" err="1">
                <a:ea typeface="Times New Roman" panose="02020603050405020304" pitchFamily="18" charset="0"/>
              </a:rPr>
              <a:t>glabrous</a:t>
            </a:r>
            <a:r>
              <a:rPr lang="en-GB" sz="1200" dirty="0">
                <a:ea typeface="Times New Roman" panose="02020603050405020304" pitchFamily="18" charset="0"/>
              </a:rPr>
              <a:t>; these leaves are (1.3)2-4.3-(5.3) cm long and 0.7-1(1.1) mm wide, with a longitudinal groove on the lower side. The inflorescence is an axillary umbel, consisting of (1)4-5(6) cream-coloured flowers, each with a moderately to densely white-hairy pedicel (2.2-5.0 mm long). One to two woody follicles or fruits, sometimes also referred to as capsules, are formed in each axil; the fruits are (2)2.5-3(4) cm long and 2-2.5 cm in diameter. </a:t>
            </a:r>
            <a:endParaRPr lang="en-GB" sz="1200" dirty="0"/>
          </a:p>
        </p:txBody>
      </p:sp>
      <p:sp>
        <p:nvSpPr>
          <p:cNvPr id="6" name="ZoneTexte 5"/>
          <p:cNvSpPr txBox="1"/>
          <p:nvPr/>
        </p:nvSpPr>
        <p:spPr>
          <a:xfrm>
            <a:off x="3668898" y="935509"/>
            <a:ext cx="3139967" cy="2862322"/>
          </a:xfrm>
          <a:prstGeom prst="rect">
            <a:avLst/>
          </a:prstGeom>
          <a:noFill/>
        </p:spPr>
        <p:txBody>
          <a:bodyPr wrap="square" rtlCol="0">
            <a:spAutoFit/>
          </a:bodyPr>
          <a:lstStyle/>
          <a:p>
            <a:pPr algn="just"/>
            <a:r>
              <a:rPr lang="en-GB" sz="1200" dirty="0"/>
              <a:t>Because </a:t>
            </a:r>
            <a:r>
              <a:rPr lang="en-IE" sz="1200" i="1" dirty="0"/>
              <a:t>Hakea sericea </a:t>
            </a:r>
            <a:r>
              <a:rPr lang="en-IE" sz="1200" dirty="0"/>
              <a:t>has the potential to </a:t>
            </a:r>
            <a:r>
              <a:rPr lang="en-GB" sz="1200" dirty="0"/>
              <a:t>impact the habitats it invades, including native plant species and important ecosystem services, it is important to report any sightings to plant protection authorities. Early detection will allow a rapid implementation of appropriate measures against </a:t>
            </a:r>
            <a:r>
              <a:rPr lang="en-IE" sz="1200" i="1" dirty="0"/>
              <a:t>Hakea sericea</a:t>
            </a:r>
            <a:r>
              <a:rPr lang="en-GB" sz="1200" dirty="0"/>
              <a:t>.   </a:t>
            </a:r>
          </a:p>
          <a:p>
            <a:r>
              <a:rPr lang="en-GB" sz="1200" dirty="0"/>
              <a:t> </a:t>
            </a:r>
          </a:p>
          <a:p>
            <a:r>
              <a:rPr lang="en-GB" sz="1200" dirty="0"/>
              <a:t>If you see </a:t>
            </a:r>
            <a:r>
              <a:rPr lang="en-IE" sz="1200" i="1" dirty="0"/>
              <a:t>Hakea sericea</a:t>
            </a:r>
            <a:r>
              <a:rPr lang="en-GB" sz="1200" dirty="0"/>
              <a:t>:  </a:t>
            </a:r>
          </a:p>
          <a:p>
            <a:pPr marL="171450" indent="-171450" algn="just">
              <a:buFont typeface="Arial" panose="020B0604020202020204" pitchFamily="34" charset="0"/>
              <a:buChar char="•"/>
            </a:pPr>
            <a:r>
              <a:rPr lang="en-GB" sz="1200" dirty="0"/>
              <a:t>Check the identification of the species with other shrub like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1" name="Picture 30" descr="Image result for Hakea Sericea">
            <a:extLst>
              <a:ext uri="{FF2B5EF4-FFF2-40B4-BE49-F238E27FC236}">
                <a16:creationId xmlns:a16="http://schemas.microsoft.com/office/drawing/2014/main" id="{7568F54F-839B-40B6-BC2F-A8DDDB1B7F5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66845" y="1122646"/>
            <a:ext cx="3546891" cy="2998342"/>
          </a:xfrm>
          <a:prstGeom prst="rect">
            <a:avLst/>
          </a:prstGeom>
          <a:noFill/>
          <a:ln>
            <a:noFill/>
          </a:ln>
        </p:spPr>
      </p:pic>
      <p:pic>
        <p:nvPicPr>
          <p:cNvPr id="33" name="Picture 32" descr="C:\Users\rt.EPPO\AppData\Local\Microsoft\Windows\INetCache\Content.Word\Hakea_sericea_Portugal_branch_with_fruits_EMarchante.jpg">
            <a:extLst>
              <a:ext uri="{FF2B5EF4-FFF2-40B4-BE49-F238E27FC236}">
                <a16:creationId xmlns:a16="http://schemas.microsoft.com/office/drawing/2014/main" id="{21338382-A930-472B-93C3-F3B98177841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8516" y="4452410"/>
            <a:ext cx="2765281" cy="2056972"/>
          </a:xfrm>
          <a:prstGeom prst="rect">
            <a:avLst/>
          </a:prstGeom>
          <a:noFill/>
          <a:ln>
            <a:noFill/>
          </a:ln>
        </p:spPr>
      </p:pic>
      <p:grpSp>
        <p:nvGrpSpPr>
          <p:cNvPr id="29" name="Group 28">
            <a:extLst>
              <a:ext uri="{FF2B5EF4-FFF2-40B4-BE49-F238E27FC236}">
                <a16:creationId xmlns:a16="http://schemas.microsoft.com/office/drawing/2014/main" id="{0850272D-DAE0-4979-B371-B77F5AB3AC04}"/>
              </a:ext>
            </a:extLst>
          </p:cNvPr>
          <p:cNvGrpSpPr/>
          <p:nvPr/>
        </p:nvGrpSpPr>
        <p:grpSpPr>
          <a:xfrm>
            <a:off x="3771411" y="6119627"/>
            <a:ext cx="3037455" cy="1342522"/>
            <a:chOff x="3771411" y="6119627"/>
            <a:chExt cx="3037455" cy="1342522"/>
          </a:xfrm>
        </p:grpSpPr>
        <p:sp>
          <p:nvSpPr>
            <p:cNvPr id="34" name="ZoneTexte 27">
              <a:extLst>
                <a:ext uri="{FF2B5EF4-FFF2-40B4-BE49-F238E27FC236}">
                  <a16:creationId xmlns:a16="http://schemas.microsoft.com/office/drawing/2014/main" id="{B0DF730F-C0BC-4725-A3BA-A0DBCD0B9236}"/>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5" name="Picture 34" descr="A close up of a sign&#10;&#10;Description generated with very high confidence">
              <a:extLst>
                <a:ext uri="{FF2B5EF4-FFF2-40B4-BE49-F238E27FC236}">
                  <a16:creationId xmlns:a16="http://schemas.microsoft.com/office/drawing/2014/main" id="{0DBE2E08-BF68-4353-B676-AEE1448BFE39}"/>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6" name="Picture 35" descr="Afficher l'image d'origine">
              <a:extLst>
                <a:ext uri="{FF2B5EF4-FFF2-40B4-BE49-F238E27FC236}">
                  <a16:creationId xmlns:a16="http://schemas.microsoft.com/office/drawing/2014/main" id="{7FA56F17-0201-4D41-B16B-C085D8A8D93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
        <p:nvSpPr>
          <p:cNvPr id="39" name="TextBox 38">
            <a:extLst>
              <a:ext uri="{FF2B5EF4-FFF2-40B4-BE49-F238E27FC236}">
                <a16:creationId xmlns:a16="http://schemas.microsoft.com/office/drawing/2014/main" id="{F9CB2157-11D1-4DAE-AE2B-B3BFA5CF9693}"/>
              </a:ext>
            </a:extLst>
          </p:cNvPr>
          <p:cNvSpPr txBox="1"/>
          <p:nvPr/>
        </p:nvSpPr>
        <p:spPr>
          <a:xfrm>
            <a:off x="7132207" y="4120988"/>
            <a:ext cx="2635749" cy="230832"/>
          </a:xfrm>
          <a:prstGeom prst="rect">
            <a:avLst/>
          </a:prstGeom>
          <a:noFill/>
        </p:spPr>
        <p:txBody>
          <a:bodyPr wrap="square" rtlCol="0">
            <a:spAutoFit/>
          </a:bodyPr>
          <a:lstStyle/>
          <a:p>
            <a:r>
              <a:rPr lang="en-US" sz="900" dirty="0"/>
              <a:t>Image: Elizabete Marchante, EPPO Global Database</a:t>
            </a:r>
            <a:endParaRPr lang="en-GB" sz="900" dirty="0"/>
          </a:p>
        </p:txBody>
      </p:sp>
      <p:sp>
        <p:nvSpPr>
          <p:cNvPr id="40" name="TextBox 39">
            <a:extLst>
              <a:ext uri="{FF2B5EF4-FFF2-40B4-BE49-F238E27FC236}">
                <a16:creationId xmlns:a16="http://schemas.microsoft.com/office/drawing/2014/main" id="{1538751D-FB22-430A-9E3F-3EF9D7B98817}"/>
              </a:ext>
            </a:extLst>
          </p:cNvPr>
          <p:cNvSpPr txBox="1"/>
          <p:nvPr/>
        </p:nvSpPr>
        <p:spPr>
          <a:xfrm>
            <a:off x="406590" y="6501329"/>
            <a:ext cx="2635749" cy="230832"/>
          </a:xfrm>
          <a:prstGeom prst="rect">
            <a:avLst/>
          </a:prstGeom>
          <a:noFill/>
        </p:spPr>
        <p:txBody>
          <a:bodyPr wrap="square" rtlCol="0">
            <a:spAutoFit/>
          </a:bodyPr>
          <a:lstStyle/>
          <a:p>
            <a:r>
              <a:rPr lang="en-US" sz="900" dirty="0"/>
              <a:t>Image: Elizabete Marchante, EPPO Global Database</a:t>
            </a:r>
            <a:endParaRPr lang="en-GB" sz="900" dirty="0"/>
          </a:p>
        </p:txBody>
      </p:sp>
    </p:spTree>
    <p:extLst>
      <p:ext uri="{BB962C8B-B14F-4D97-AF65-F5344CB8AC3E}">
        <p14:creationId xmlns:p14="http://schemas.microsoft.com/office/powerpoint/2010/main" val="1309433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Hakea sericea</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286603" y="2654230"/>
            <a:ext cx="2882805" cy="1569660"/>
          </a:xfrm>
          <a:prstGeom prst="rect">
            <a:avLst/>
          </a:prstGeom>
          <a:noFill/>
        </p:spPr>
        <p:txBody>
          <a:bodyPr wrap="square" rtlCol="0">
            <a:spAutoFit/>
          </a:bodyPr>
          <a:lstStyle/>
          <a:p>
            <a:pPr algn="just"/>
            <a:r>
              <a:rPr lang="en-US" sz="1200" i="1" dirty="0"/>
              <a:t>Hakea sericea </a:t>
            </a:r>
            <a:r>
              <a:rPr lang="en-US" sz="1200" dirty="0"/>
              <a:t>(EPPO List of invasive alien plants) is an </a:t>
            </a:r>
            <a:r>
              <a:rPr lang="en-GB" sz="1200" dirty="0">
                <a:cs typeface="Times New Roman" panose="02020603050405020304" pitchFamily="18" charset="0"/>
              </a:rPr>
              <a:t>e</a:t>
            </a:r>
            <a:r>
              <a:rPr lang="en-GB" sz="1200" dirty="0">
                <a:ea typeface="Calibri" panose="020F0502020204030204" pitchFamily="34" charset="0"/>
                <a:cs typeface="Times New Roman" panose="02020603050405020304" pitchFamily="18" charset="0"/>
              </a:rPr>
              <a:t>vergreen shrub or small tree native to Australia.</a:t>
            </a:r>
          </a:p>
          <a:p>
            <a:pPr algn="just"/>
            <a:r>
              <a:rPr lang="en-GB" sz="1200" dirty="0"/>
              <a:t> </a:t>
            </a:r>
          </a:p>
          <a:p>
            <a:pPr algn="just"/>
            <a:r>
              <a:rPr lang="en-GB" sz="1200" dirty="0"/>
              <a:t>As </a:t>
            </a:r>
            <a:r>
              <a:rPr lang="en-GB" sz="1200" i="1" dirty="0"/>
              <a:t>Hakea sericea </a:t>
            </a:r>
            <a:r>
              <a:rPr lang="en-GB" sz="1200" dirty="0"/>
              <a:t>is considered to be a threat to native biodiversity, its appearance in new areas should be reported immediately to us.  </a:t>
            </a:r>
          </a:p>
        </p:txBody>
      </p:sp>
      <p:sp>
        <p:nvSpPr>
          <p:cNvPr id="3" name="ZoneTexte 2"/>
          <p:cNvSpPr txBox="1"/>
          <p:nvPr/>
        </p:nvSpPr>
        <p:spPr>
          <a:xfrm>
            <a:off x="3785371" y="1070264"/>
            <a:ext cx="3083020" cy="3785652"/>
          </a:xfrm>
          <a:prstGeom prst="rect">
            <a:avLst/>
          </a:prstGeom>
          <a:noFill/>
        </p:spPr>
        <p:txBody>
          <a:bodyPr wrap="square" rtlCol="0">
            <a:spAutoFit/>
          </a:bodyPr>
          <a:lstStyle/>
          <a:p>
            <a:pPr algn="just"/>
            <a:r>
              <a:rPr lang="en-GB" sz="1200" dirty="0">
                <a:ea typeface="Calibri" panose="020F0502020204030204" pitchFamily="34" charset="0"/>
                <a:cs typeface="Times New Roman" panose="02020603050405020304" pitchFamily="18" charset="0"/>
              </a:rPr>
              <a:t>In Portugal, </a:t>
            </a:r>
            <a:r>
              <a:rPr lang="en-GB" sz="1200" i="1" dirty="0">
                <a:ea typeface="Calibri" panose="020F0502020204030204" pitchFamily="34" charset="0"/>
                <a:cs typeface="Times New Roman" panose="02020603050405020304" pitchFamily="18" charset="0"/>
              </a:rPr>
              <a:t>H. sericea</a:t>
            </a:r>
            <a:r>
              <a:rPr lang="en-GB" sz="1200" dirty="0">
                <a:ea typeface="Calibri" panose="020F0502020204030204" pitchFamily="34" charset="0"/>
                <a:cs typeface="Times New Roman" panose="02020603050405020304" pitchFamily="18" charset="0"/>
              </a:rPr>
              <a:t> forms extensive dense monospecific stands which can exclude native plant species and/or change community composition, including associated fauna.  Areas highly susceptible to invasion by </a:t>
            </a:r>
            <a:r>
              <a:rPr lang="en-GB" sz="1200" i="1" dirty="0">
                <a:ea typeface="Calibri" panose="020F0502020204030204" pitchFamily="34" charset="0"/>
                <a:cs typeface="Times New Roman" panose="02020603050405020304" pitchFamily="18" charset="0"/>
              </a:rPr>
              <a:t>H. sericea </a:t>
            </a:r>
            <a:r>
              <a:rPr lang="en-GB" sz="1200" dirty="0">
                <a:ea typeface="Calibri" panose="020F0502020204030204" pitchFamily="34" charset="0"/>
                <a:cs typeface="Times New Roman" panose="02020603050405020304" pitchFamily="18" charset="0"/>
              </a:rPr>
              <a:t>in the north of Portugal, are coincident with the distribution area of </a:t>
            </a:r>
            <a:r>
              <a:rPr lang="en-GB" sz="1200" i="1" dirty="0">
                <a:ea typeface="Calibri" panose="020F0502020204030204" pitchFamily="34" charset="0"/>
                <a:cs typeface="Times New Roman" panose="02020603050405020304" pitchFamily="18" charset="0"/>
              </a:rPr>
              <a:t>Succisa pinnatifida </a:t>
            </a:r>
            <a:r>
              <a:rPr lang="en-GB" sz="1200" dirty="0">
                <a:ea typeface="Calibri" panose="020F0502020204030204" pitchFamily="34" charset="0"/>
                <a:cs typeface="Times New Roman" panose="02020603050405020304" pitchFamily="18" charset="0"/>
              </a:rPr>
              <a:t>Lange</a:t>
            </a:r>
            <a:r>
              <a:rPr lang="en-GB" sz="1200" i="1" dirty="0">
                <a:ea typeface="Calibri" panose="020F0502020204030204" pitchFamily="34" charset="0"/>
                <a:cs typeface="Times New Roman" panose="02020603050405020304" pitchFamily="18" charset="0"/>
              </a:rPr>
              <a:t>,</a:t>
            </a:r>
            <a:r>
              <a:rPr lang="en-GB" sz="1200" dirty="0">
                <a:ea typeface="Calibri" panose="020F0502020204030204" pitchFamily="34" charset="0"/>
                <a:cs typeface="Times New Roman" panose="02020603050405020304" pitchFamily="18" charset="0"/>
              </a:rPr>
              <a:t> a rare endemic of the Iberian Peninsula. The high spread potential of the species acts to threaten and reduce the biodiversity of the </a:t>
            </a:r>
            <a:r>
              <a:rPr lang="en-GB" sz="1200" dirty="0" err="1">
                <a:ea typeface="Calibri" panose="020F0502020204030204" pitchFamily="34" charset="0"/>
                <a:cs typeface="Times New Roman" panose="02020603050405020304" pitchFamily="18" charset="0"/>
              </a:rPr>
              <a:t>Esterel</a:t>
            </a:r>
            <a:r>
              <a:rPr lang="en-GB" sz="1200" dirty="0">
                <a:ea typeface="Calibri" panose="020F0502020204030204" pitchFamily="34" charset="0"/>
                <a:cs typeface="Times New Roman" panose="02020603050405020304" pitchFamily="18" charset="0"/>
              </a:rPr>
              <a:t> Mountains in France, by eliminating less competitive native species of </a:t>
            </a:r>
            <a:r>
              <a:rPr lang="en-GB" sz="1200" dirty="0" err="1">
                <a:ea typeface="Calibri" panose="020F0502020204030204" pitchFamily="34" charset="0"/>
                <a:cs typeface="Times New Roman" panose="02020603050405020304" pitchFamily="18" charset="0"/>
              </a:rPr>
              <a:t>maquis</a:t>
            </a:r>
            <a:r>
              <a:rPr lang="en-GB" sz="1200" dirty="0">
                <a:ea typeface="Calibri" panose="020F0502020204030204" pitchFamily="34" charset="0"/>
                <a:cs typeface="Times New Roman" panose="02020603050405020304" pitchFamily="18" charset="0"/>
              </a:rPr>
              <a:t> and forest.</a:t>
            </a:r>
          </a:p>
          <a:p>
            <a:pPr algn="just"/>
            <a:endParaRPr lang="en-GB" sz="1200" dirty="0">
              <a:ea typeface="Calibri" panose="020F0502020204030204" pitchFamily="34" charset="0"/>
              <a:cs typeface="Times New Roman" panose="02020603050405020304" pitchFamily="18" charset="0"/>
            </a:endParaRPr>
          </a:p>
          <a:p>
            <a:pPr algn="just"/>
            <a:r>
              <a:rPr lang="en-GB" sz="1200" dirty="0"/>
              <a:t>Thickets of </a:t>
            </a:r>
            <a:r>
              <a:rPr lang="en-GB" sz="1200" i="1" dirty="0"/>
              <a:t>H. sericea</a:t>
            </a:r>
            <a:r>
              <a:rPr lang="en-GB" sz="1200" dirty="0"/>
              <a:t> increase fire hazard, particularly fire intensity. </a:t>
            </a:r>
            <a:r>
              <a:rPr lang="en-GB" sz="1200" dirty="0">
                <a:ea typeface="Calibri" panose="020F0502020204030204" pitchFamily="34" charset="0"/>
              </a:rPr>
              <a:t>Dense thickets of the plant are likely to restrict access for livestock, grazing, hunting and recreation in Mediterranean regions, thus having potential economic impact.</a:t>
            </a:r>
            <a:endParaRPr lang="en-GB" sz="1200" dirty="0">
              <a:ea typeface="Calibri" panose="020F0502020204030204" pitchFamily="34" charset="0"/>
              <a:cs typeface="Times New Roman" panose="02020603050405020304" pitchFamily="18" charset="0"/>
            </a:endParaRPr>
          </a:p>
        </p:txBody>
      </p:sp>
      <p:sp>
        <p:nvSpPr>
          <p:cNvPr id="4" name="ZoneTexte 3"/>
          <p:cNvSpPr txBox="1"/>
          <p:nvPr/>
        </p:nvSpPr>
        <p:spPr>
          <a:xfrm>
            <a:off x="7408718" y="1063707"/>
            <a:ext cx="2971800" cy="2308324"/>
          </a:xfrm>
          <a:prstGeom prst="rect">
            <a:avLst/>
          </a:prstGeom>
          <a:noFill/>
        </p:spPr>
        <p:txBody>
          <a:bodyPr wrap="square" rtlCol="0">
            <a:spAutoFit/>
          </a:bodyPr>
          <a:lstStyle/>
          <a:p>
            <a:pPr algn="just"/>
            <a:r>
              <a:rPr lang="en-GB" sz="1200" dirty="0">
                <a:ea typeface="Calibri" panose="020F0502020204030204" pitchFamily="34" charset="0"/>
                <a:cs typeface="Times New Roman" panose="02020603050405020304" pitchFamily="18" charset="0"/>
              </a:rPr>
              <a:t>In the EPPO region, </a:t>
            </a:r>
            <a:r>
              <a:rPr lang="en-GB" sz="1200" i="1" dirty="0">
                <a:ea typeface="Calibri" panose="020F0502020204030204" pitchFamily="34" charset="0"/>
                <a:cs typeface="Times New Roman" panose="02020603050405020304" pitchFamily="18" charset="0"/>
              </a:rPr>
              <a:t>H. sericea </a:t>
            </a:r>
            <a:r>
              <a:rPr lang="en-GB" sz="1200" dirty="0">
                <a:ea typeface="Calibri" panose="020F0502020204030204" pitchFamily="34" charset="0"/>
                <a:cs typeface="Times New Roman" panose="02020603050405020304" pitchFamily="18" charset="0"/>
              </a:rPr>
              <a:t>is recorded from France, Madeira, Portugal and Spain. </a:t>
            </a:r>
          </a:p>
          <a:p>
            <a:pPr algn="just"/>
            <a:endParaRPr lang="en-GB" sz="1200" dirty="0">
              <a:ea typeface="Calibri" panose="020F0502020204030204" pitchFamily="34" charset="0"/>
              <a:cs typeface="Times New Roman" panose="02020603050405020304" pitchFamily="18" charset="0"/>
            </a:endParaRPr>
          </a:p>
          <a:p>
            <a:pPr algn="just"/>
            <a:r>
              <a:rPr lang="en-GB" sz="1200" dirty="0">
                <a:ea typeface="Calibri" panose="020F0502020204030204" pitchFamily="34" charset="0"/>
              </a:rPr>
              <a:t>In the EPPO region, disturbed areas (particularly road margins), forest margins, coastal grasslands and pine forest are all highlighted as additional habitats. Plants for planting has been the main pathway for entry into the EPPO region.  The plant is known to be used as an ornamental and hedging species, and therefore could be imported as seeds or plants for this purpose.</a:t>
            </a:r>
            <a:endParaRPr lang="en-IE" sz="1200" dirty="0"/>
          </a:p>
        </p:txBody>
      </p:sp>
      <p:pic>
        <p:nvPicPr>
          <p:cNvPr id="12" name="Picture 11" descr="C:\Users\rt.EPPO\AppData\Local\Microsoft\Windows\INetCache\Content.Word\Hakea_sericea_Portugal_burn_plants_&amp;_new_infestation_EMarchante.jpg">
            <a:extLst>
              <a:ext uri="{FF2B5EF4-FFF2-40B4-BE49-F238E27FC236}">
                <a16:creationId xmlns:a16="http://schemas.microsoft.com/office/drawing/2014/main" id="{FDA5544C-3794-43BC-9CEE-E21B1462B90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785371" y="4787334"/>
            <a:ext cx="3071979" cy="2086211"/>
          </a:xfrm>
          <a:prstGeom prst="rect">
            <a:avLst/>
          </a:prstGeom>
          <a:noFill/>
          <a:ln>
            <a:noFill/>
          </a:ln>
        </p:spPr>
      </p:pic>
      <p:pic>
        <p:nvPicPr>
          <p:cNvPr id="14" name="Picture 13" descr="C:\Users\rt.EPPO\AppData\Local\Microsoft\Windows\INetCache\Content.Word\Hakea_sericea_Portugal_flower_EMarchante.jpg">
            <a:extLst>
              <a:ext uri="{FF2B5EF4-FFF2-40B4-BE49-F238E27FC236}">
                <a16:creationId xmlns:a16="http://schemas.microsoft.com/office/drawing/2014/main" id="{099940CB-017F-46E2-8640-1A83C95F10A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6345" y="762181"/>
            <a:ext cx="2701815" cy="1721233"/>
          </a:xfrm>
          <a:prstGeom prst="rect">
            <a:avLst/>
          </a:prstGeom>
          <a:noFill/>
          <a:ln>
            <a:noFill/>
          </a:ln>
        </p:spPr>
      </p:pic>
      <p:pic>
        <p:nvPicPr>
          <p:cNvPr id="15" name="Picture 14" descr="C:\Users\rt.EPPO\AppData\Local\Microsoft\Windows\INetCache\Content.Word\Hakea_sericea_Portugal_burn_plants_&amp;_with_fruits_EMarchante.jpg">
            <a:extLst>
              <a:ext uri="{FF2B5EF4-FFF2-40B4-BE49-F238E27FC236}">
                <a16:creationId xmlns:a16="http://schemas.microsoft.com/office/drawing/2014/main" id="{A14035F1-7A56-4454-8432-11BD104AD22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6603" y="4282267"/>
            <a:ext cx="2771557" cy="2086211"/>
          </a:xfrm>
          <a:prstGeom prst="rect">
            <a:avLst/>
          </a:prstGeom>
          <a:noFill/>
          <a:ln>
            <a:noFill/>
          </a:ln>
        </p:spPr>
      </p:pic>
      <p:pic>
        <p:nvPicPr>
          <p:cNvPr id="16" name="Picture 15" descr="C:\Users\rt.EPPO\AppData\Local\Microsoft\Windows\INetCache\Content.Word\Hakea_sericea_Portugal_invaded_area_EMarchante.jpg">
            <a:extLst>
              <a:ext uri="{FF2B5EF4-FFF2-40B4-BE49-F238E27FC236}">
                <a16:creationId xmlns:a16="http://schemas.microsoft.com/office/drawing/2014/main" id="{9F7B808F-984C-4B34-A6C3-69D380089D1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448917" y="3333085"/>
            <a:ext cx="2891401" cy="2086212"/>
          </a:xfrm>
          <a:prstGeom prst="rect">
            <a:avLst/>
          </a:prstGeom>
          <a:noFill/>
          <a:ln>
            <a:noFill/>
          </a:ln>
        </p:spPr>
      </p:pic>
      <p:sp>
        <p:nvSpPr>
          <p:cNvPr id="7" name="TextBox 6">
            <a:extLst>
              <a:ext uri="{FF2B5EF4-FFF2-40B4-BE49-F238E27FC236}">
                <a16:creationId xmlns:a16="http://schemas.microsoft.com/office/drawing/2014/main" id="{5EFC3AF0-261E-479C-8D9A-DA933519045F}"/>
              </a:ext>
            </a:extLst>
          </p:cNvPr>
          <p:cNvSpPr txBox="1"/>
          <p:nvPr/>
        </p:nvSpPr>
        <p:spPr>
          <a:xfrm>
            <a:off x="7408718" y="5684046"/>
            <a:ext cx="2996492" cy="1200329"/>
          </a:xfrm>
          <a:prstGeom prst="rect">
            <a:avLst/>
          </a:prstGeom>
          <a:noFill/>
        </p:spPr>
        <p:txBody>
          <a:bodyPr wrap="square" rtlCol="0">
            <a:spAutoFit/>
          </a:bodyPr>
          <a:lstStyle/>
          <a:p>
            <a:pPr algn="just"/>
            <a:r>
              <a:rPr lang="en-GB" sz="1200" dirty="0"/>
              <a:t>Fire is a key part of the life cycle of </a:t>
            </a:r>
            <a:r>
              <a:rPr lang="en-GB" sz="1200" i="1" dirty="0"/>
              <a:t>H. sericea</a:t>
            </a:r>
            <a:r>
              <a:rPr lang="en-GB" sz="1200" dirty="0"/>
              <a:t>, with the heat-resistant fruits accumulating on a plant throughout its lifetime. The plant itself is absolutely fire sensitive. However, after plant death, typically through fire, the fruits release their seeds.</a:t>
            </a:r>
          </a:p>
        </p:txBody>
      </p:sp>
      <p:sp>
        <p:nvSpPr>
          <p:cNvPr id="17" name="TextBox 16">
            <a:extLst>
              <a:ext uri="{FF2B5EF4-FFF2-40B4-BE49-F238E27FC236}">
                <a16:creationId xmlns:a16="http://schemas.microsoft.com/office/drawing/2014/main" id="{B5C1FB51-1ECC-4965-96DC-8F19F3C7C993}"/>
              </a:ext>
            </a:extLst>
          </p:cNvPr>
          <p:cNvSpPr txBox="1"/>
          <p:nvPr/>
        </p:nvSpPr>
        <p:spPr>
          <a:xfrm>
            <a:off x="7408717" y="5358342"/>
            <a:ext cx="2635749" cy="230832"/>
          </a:xfrm>
          <a:prstGeom prst="rect">
            <a:avLst/>
          </a:prstGeom>
          <a:noFill/>
        </p:spPr>
        <p:txBody>
          <a:bodyPr wrap="square" rtlCol="0">
            <a:spAutoFit/>
          </a:bodyPr>
          <a:lstStyle/>
          <a:p>
            <a:r>
              <a:rPr lang="en-US" sz="900" dirty="0"/>
              <a:t>Image: Elizabete Marchante, EPPO Global Database</a:t>
            </a:r>
            <a:endParaRPr lang="en-GB" sz="900" dirty="0"/>
          </a:p>
        </p:txBody>
      </p:sp>
      <p:sp>
        <p:nvSpPr>
          <p:cNvPr id="18" name="TextBox 17">
            <a:extLst>
              <a:ext uri="{FF2B5EF4-FFF2-40B4-BE49-F238E27FC236}">
                <a16:creationId xmlns:a16="http://schemas.microsoft.com/office/drawing/2014/main" id="{6A1785E1-96B8-4013-810B-D3269AFAE6DD}"/>
              </a:ext>
            </a:extLst>
          </p:cNvPr>
          <p:cNvSpPr txBox="1"/>
          <p:nvPr/>
        </p:nvSpPr>
        <p:spPr>
          <a:xfrm>
            <a:off x="3774330" y="6864610"/>
            <a:ext cx="2635749" cy="230832"/>
          </a:xfrm>
          <a:prstGeom prst="rect">
            <a:avLst/>
          </a:prstGeom>
          <a:noFill/>
        </p:spPr>
        <p:txBody>
          <a:bodyPr wrap="square" rtlCol="0">
            <a:spAutoFit/>
          </a:bodyPr>
          <a:lstStyle/>
          <a:p>
            <a:r>
              <a:rPr lang="en-US" sz="900" dirty="0"/>
              <a:t>Image: Elizabete Marchante, EPPO Global Database</a:t>
            </a:r>
            <a:endParaRPr lang="en-GB" sz="900" dirty="0"/>
          </a:p>
        </p:txBody>
      </p:sp>
      <p:sp>
        <p:nvSpPr>
          <p:cNvPr id="19" name="TextBox 18">
            <a:extLst>
              <a:ext uri="{FF2B5EF4-FFF2-40B4-BE49-F238E27FC236}">
                <a16:creationId xmlns:a16="http://schemas.microsoft.com/office/drawing/2014/main" id="{7E2E2990-1C8D-4082-8514-9FBFCA343232}"/>
              </a:ext>
            </a:extLst>
          </p:cNvPr>
          <p:cNvSpPr txBox="1"/>
          <p:nvPr/>
        </p:nvSpPr>
        <p:spPr>
          <a:xfrm>
            <a:off x="311295" y="2472900"/>
            <a:ext cx="2635749" cy="230832"/>
          </a:xfrm>
          <a:prstGeom prst="rect">
            <a:avLst/>
          </a:prstGeom>
          <a:noFill/>
        </p:spPr>
        <p:txBody>
          <a:bodyPr wrap="square" rtlCol="0">
            <a:spAutoFit/>
          </a:bodyPr>
          <a:lstStyle/>
          <a:p>
            <a:r>
              <a:rPr lang="en-US" sz="900" dirty="0"/>
              <a:t>Image: Elizabete Marchante, EPPO Global Database</a:t>
            </a:r>
            <a:endParaRPr lang="en-GB" sz="900" dirty="0"/>
          </a:p>
        </p:txBody>
      </p:sp>
      <p:sp>
        <p:nvSpPr>
          <p:cNvPr id="20" name="TextBox 19">
            <a:extLst>
              <a:ext uri="{FF2B5EF4-FFF2-40B4-BE49-F238E27FC236}">
                <a16:creationId xmlns:a16="http://schemas.microsoft.com/office/drawing/2014/main" id="{972F9869-3B5C-4099-BE36-663BE87C59C8}"/>
              </a:ext>
            </a:extLst>
          </p:cNvPr>
          <p:cNvSpPr txBox="1"/>
          <p:nvPr/>
        </p:nvSpPr>
        <p:spPr>
          <a:xfrm>
            <a:off x="198844" y="6368478"/>
            <a:ext cx="2635749" cy="230832"/>
          </a:xfrm>
          <a:prstGeom prst="rect">
            <a:avLst/>
          </a:prstGeom>
          <a:noFill/>
        </p:spPr>
        <p:txBody>
          <a:bodyPr wrap="square" rtlCol="0">
            <a:spAutoFit/>
          </a:bodyPr>
          <a:lstStyle/>
          <a:p>
            <a:r>
              <a:rPr lang="en-US" sz="900" dirty="0"/>
              <a:t>Image: Elizabete Marchante, EPPO Global Database</a:t>
            </a:r>
            <a:endParaRPr lang="en-GB" sz="900" dirty="0"/>
          </a:p>
        </p:txBody>
      </p:sp>
    </p:spTree>
    <p:extLst>
      <p:ext uri="{BB962C8B-B14F-4D97-AF65-F5344CB8AC3E}">
        <p14:creationId xmlns:p14="http://schemas.microsoft.com/office/powerpoint/2010/main" val="3807395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Humulus scandens</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3046988"/>
          </a:xfrm>
          <a:prstGeom prst="rect">
            <a:avLst/>
          </a:prstGeom>
          <a:noFill/>
        </p:spPr>
        <p:txBody>
          <a:bodyPr wrap="square" rtlCol="0">
            <a:spAutoFit/>
          </a:bodyPr>
          <a:lstStyle/>
          <a:p>
            <a:pPr algn="just"/>
            <a:r>
              <a:rPr lang="en-GB" sz="1200" dirty="0"/>
              <a:t>Leaves are opposite, blades are light green, cordate, palmately lobed with 5-7(-9) lobes, 5-12 cm long with petioles longer than the blade. Inflorescences the male inflorescences form an erected branched panicle, 15-25 cm, flower anthers without glands, female inflorescences are ovoid cone-like spikes; bracteole ovate-orbiculate, 7-10 mm, pilose, margins densely ciliate-hairy. </a:t>
            </a:r>
          </a:p>
          <a:p>
            <a:pPr algn="just"/>
            <a:endParaRPr lang="en-GB" sz="1200" dirty="0"/>
          </a:p>
          <a:p>
            <a:pPr algn="just"/>
            <a:r>
              <a:rPr lang="en-GB" sz="1200" dirty="0"/>
              <a:t>Three 7-lobed leaves of </a:t>
            </a:r>
            <a:r>
              <a:rPr lang="en-GB" sz="1200" i="1" dirty="0"/>
              <a:t>H. scandens </a:t>
            </a:r>
            <a:r>
              <a:rPr lang="en-GB" sz="1200" dirty="0"/>
              <a:t>(below) compared to 1-4 lobed leaves of </a:t>
            </a:r>
            <a:r>
              <a:rPr lang="en-GB" sz="1200" i="1" dirty="0"/>
              <a:t>H. lupulus </a:t>
            </a:r>
            <a:r>
              <a:rPr lang="en-GB" sz="1200" dirty="0"/>
              <a:t>(above). See the petiole longer than the leaf for </a:t>
            </a:r>
            <a:r>
              <a:rPr lang="en-GB" sz="1200" i="1" dirty="0"/>
              <a:t>H. scandens</a:t>
            </a:r>
            <a:r>
              <a:rPr lang="en-GB" sz="1200" dirty="0"/>
              <a:t> and the lighter green colour of the leaves.</a:t>
            </a:r>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Humulus scandens </a:t>
            </a:r>
            <a:r>
              <a:rPr lang="en-IE" sz="1200" dirty="0"/>
              <a:t>has the potential to </a:t>
            </a:r>
            <a:r>
              <a:rPr lang="en-GB" sz="1200" dirty="0"/>
              <a:t>impact the habitats it invaded, including native plant species and important ecosystem services, it is important to report any sightings to plant protection authorities. Early detection will allow a rapid implementation of appropriate measures against </a:t>
            </a:r>
            <a:r>
              <a:rPr lang="en-IE" sz="1200" i="1" dirty="0"/>
              <a:t>Humulus scandens</a:t>
            </a:r>
            <a:r>
              <a:rPr lang="en-GB" sz="1200" dirty="0"/>
              <a:t>.   </a:t>
            </a:r>
          </a:p>
          <a:p>
            <a:r>
              <a:rPr lang="en-GB" sz="1200" dirty="0"/>
              <a:t> </a:t>
            </a:r>
          </a:p>
          <a:p>
            <a:r>
              <a:rPr lang="en-GB" sz="1200" dirty="0"/>
              <a:t>If you see </a:t>
            </a:r>
            <a:r>
              <a:rPr lang="en-IE" sz="1200" i="1" dirty="0"/>
              <a:t>Humulus scandens</a:t>
            </a:r>
            <a:r>
              <a:rPr lang="en-GB" sz="1200" dirty="0"/>
              <a:t>:  </a:t>
            </a:r>
          </a:p>
          <a:p>
            <a:pPr marL="171450" indent="-171450" algn="just">
              <a:buFont typeface="Arial" panose="020B0604020202020204" pitchFamily="34" charset="0"/>
              <a:buChar char="•"/>
            </a:pPr>
            <a:r>
              <a:rPr lang="en-GB" sz="1200" dirty="0"/>
              <a:t>Check the identification of the species with other vine like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1" name="Image 9">
            <a:extLst>
              <a:ext uri="{FF2B5EF4-FFF2-40B4-BE49-F238E27FC236}">
                <a16:creationId xmlns:a16="http://schemas.microsoft.com/office/drawing/2014/main" id="{156B44EB-4693-4A21-BF0B-B5736EFA94D4}"/>
              </a:ext>
            </a:extLst>
          </p:cNvPr>
          <p:cNvPicPr/>
          <p:nvPr/>
        </p:nvPicPr>
        <p:blipFill>
          <a:blip r:embed="rId3" cstate="email">
            <a:extLst>
              <a:ext uri="{28A0092B-C50C-407E-A947-70E740481C1C}">
                <a14:useLocalDpi xmlns:a14="http://schemas.microsoft.com/office/drawing/2010/main"/>
              </a:ext>
            </a:extLst>
          </a:blip>
          <a:stretch>
            <a:fillRect/>
          </a:stretch>
        </p:blipFill>
        <p:spPr>
          <a:xfrm>
            <a:off x="7149736" y="1175323"/>
            <a:ext cx="3562610" cy="2902153"/>
          </a:xfrm>
          <a:prstGeom prst="rect">
            <a:avLst/>
          </a:prstGeom>
          <a:ln w="19050">
            <a:noFill/>
          </a:ln>
        </p:spPr>
      </p:pic>
      <p:pic>
        <p:nvPicPr>
          <p:cNvPr id="33" name="Image 10">
            <a:extLst>
              <a:ext uri="{FF2B5EF4-FFF2-40B4-BE49-F238E27FC236}">
                <a16:creationId xmlns:a16="http://schemas.microsoft.com/office/drawing/2014/main" id="{FC2146D2-F1A5-40D8-9FA5-7E53D16B9569}"/>
              </a:ext>
            </a:extLst>
          </p:cNvPr>
          <p:cNvPicPr/>
          <p:nvPr/>
        </p:nvPicPr>
        <p:blipFill>
          <a:blip r:embed="rId4" cstate="email">
            <a:extLst>
              <a:ext uri="{28A0092B-C50C-407E-A947-70E740481C1C}">
                <a14:useLocalDpi xmlns:a14="http://schemas.microsoft.com/office/drawing/2010/main"/>
              </a:ext>
            </a:extLst>
          </a:blip>
          <a:stretch>
            <a:fillRect/>
          </a:stretch>
        </p:blipFill>
        <p:spPr>
          <a:xfrm>
            <a:off x="505940" y="4175675"/>
            <a:ext cx="2730859" cy="2148198"/>
          </a:xfrm>
          <a:prstGeom prst="rect">
            <a:avLst/>
          </a:prstGeom>
          <a:ln w="15875">
            <a:noFill/>
          </a:ln>
        </p:spPr>
      </p:pic>
      <p:sp>
        <p:nvSpPr>
          <p:cNvPr id="16" name="TextBox 15">
            <a:extLst>
              <a:ext uri="{FF2B5EF4-FFF2-40B4-BE49-F238E27FC236}">
                <a16:creationId xmlns:a16="http://schemas.microsoft.com/office/drawing/2014/main" id="{4BB295F9-871E-4975-BBC1-03A63A576609}"/>
              </a:ext>
            </a:extLst>
          </p:cNvPr>
          <p:cNvSpPr txBox="1"/>
          <p:nvPr/>
        </p:nvSpPr>
        <p:spPr>
          <a:xfrm>
            <a:off x="457200" y="6998583"/>
            <a:ext cx="3121226" cy="400110"/>
          </a:xfrm>
          <a:prstGeom prst="rect">
            <a:avLst/>
          </a:prstGeom>
          <a:noFill/>
        </p:spPr>
        <p:txBody>
          <a:bodyPr wrap="square" rtlCol="0">
            <a:spAutoFit/>
          </a:bodyPr>
          <a:lstStyle/>
          <a:p>
            <a:r>
              <a:rPr lang="en-GB" sz="1000" dirty="0"/>
              <a:t>All images </a:t>
            </a:r>
            <a:r>
              <a:rPr lang="en-GB" sz="1000" i="1" dirty="0"/>
              <a:t>© Guillaume FRIED (</a:t>
            </a:r>
            <a:r>
              <a:rPr lang="en-GB" sz="1000" i="1" dirty="0" err="1"/>
              <a:t>Anses</a:t>
            </a:r>
            <a:r>
              <a:rPr lang="en-GB" sz="1000" i="1" dirty="0"/>
              <a:t>) © Guillaume FRIED (</a:t>
            </a:r>
            <a:r>
              <a:rPr lang="en-GB" sz="1000" i="1" dirty="0" err="1"/>
              <a:t>Anses</a:t>
            </a:r>
            <a:r>
              <a:rPr lang="en-GB" sz="1000" i="1" dirty="0"/>
              <a:t>)</a:t>
            </a:r>
            <a:endParaRPr lang="en-GB" sz="1000" dirty="0"/>
          </a:p>
        </p:txBody>
      </p:sp>
      <p:grpSp>
        <p:nvGrpSpPr>
          <p:cNvPr id="29" name="Group 28">
            <a:extLst>
              <a:ext uri="{FF2B5EF4-FFF2-40B4-BE49-F238E27FC236}">
                <a16:creationId xmlns:a16="http://schemas.microsoft.com/office/drawing/2014/main" id="{E585EBF1-DAA7-402B-B47F-CC2C11D93FAC}"/>
              </a:ext>
            </a:extLst>
          </p:cNvPr>
          <p:cNvGrpSpPr/>
          <p:nvPr/>
        </p:nvGrpSpPr>
        <p:grpSpPr>
          <a:xfrm>
            <a:off x="3771411" y="6119627"/>
            <a:ext cx="3037455" cy="1342522"/>
            <a:chOff x="3771411" y="6119627"/>
            <a:chExt cx="3037455" cy="1342522"/>
          </a:xfrm>
        </p:grpSpPr>
        <p:sp>
          <p:nvSpPr>
            <p:cNvPr id="34" name="ZoneTexte 27">
              <a:extLst>
                <a:ext uri="{FF2B5EF4-FFF2-40B4-BE49-F238E27FC236}">
                  <a16:creationId xmlns:a16="http://schemas.microsoft.com/office/drawing/2014/main" id="{DBB3EDB1-73E6-426B-B08C-E61C6EF2BC24}"/>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5" name="Picture 34" descr="A close up of a sign&#10;&#10;Description generated with very high confidence">
              <a:extLst>
                <a:ext uri="{FF2B5EF4-FFF2-40B4-BE49-F238E27FC236}">
                  <a16:creationId xmlns:a16="http://schemas.microsoft.com/office/drawing/2014/main" id="{03E35987-8721-4673-8F3A-F1CF892454A8}"/>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6" name="Picture 35" descr="Afficher l'image d'origine">
              <a:extLst>
                <a:ext uri="{FF2B5EF4-FFF2-40B4-BE49-F238E27FC236}">
                  <a16:creationId xmlns:a16="http://schemas.microsoft.com/office/drawing/2014/main" id="{29FA86CE-D7F6-4273-ABC3-289E9E42085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Tree>
    <p:extLst>
      <p:ext uri="{BB962C8B-B14F-4D97-AF65-F5344CB8AC3E}">
        <p14:creationId xmlns:p14="http://schemas.microsoft.com/office/powerpoint/2010/main" val="1633211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Pistia stratiotes</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286603" y="2905449"/>
            <a:ext cx="2882805" cy="2492990"/>
          </a:xfrm>
          <a:prstGeom prst="rect">
            <a:avLst/>
          </a:prstGeom>
          <a:noFill/>
        </p:spPr>
        <p:txBody>
          <a:bodyPr wrap="square" rtlCol="0">
            <a:spAutoFit/>
          </a:bodyPr>
          <a:lstStyle/>
          <a:p>
            <a:pPr algn="just"/>
            <a:r>
              <a:rPr lang="en-GB" sz="1200" i="1" dirty="0"/>
              <a:t>Pistia stratiotes </a:t>
            </a:r>
            <a:r>
              <a:rPr lang="en-GB" sz="1200" dirty="0"/>
              <a:t>is an aquatic water plant, native to South America and is an EPPO A2 pest, recommended for regulation as a quarantine pest. In the EPPO region, </a:t>
            </a:r>
            <a:r>
              <a:rPr lang="en-GB" sz="1200" i="1" dirty="0"/>
              <a:t>Pistia stratiotes</a:t>
            </a:r>
            <a:r>
              <a:rPr lang="en-GB" sz="1200" dirty="0"/>
              <a:t> is recorded from Austria, Belgium, Czech Republic, France, Germany, Hungary, Israel, Italy, Morocco, Netherlands, Norway, Portugal, Romania, Russia, Slovenia, Spain, United Kingdom.</a:t>
            </a:r>
          </a:p>
          <a:p>
            <a:pPr algn="just"/>
            <a:r>
              <a:rPr lang="en-GB" sz="1200" dirty="0"/>
              <a:t>As </a:t>
            </a:r>
            <a:r>
              <a:rPr lang="en-GB" sz="1200" i="1" dirty="0"/>
              <a:t>Pistia stratiotes </a:t>
            </a:r>
            <a:r>
              <a:rPr lang="en-GB" sz="1200" dirty="0"/>
              <a:t>is considered to be a serious threat to waterways, its appearance in new areas should be reported immediately to us.  </a:t>
            </a:r>
          </a:p>
        </p:txBody>
      </p:sp>
      <p:sp>
        <p:nvSpPr>
          <p:cNvPr id="3" name="ZoneTexte 2"/>
          <p:cNvSpPr txBox="1"/>
          <p:nvPr/>
        </p:nvSpPr>
        <p:spPr>
          <a:xfrm>
            <a:off x="3785371" y="1070264"/>
            <a:ext cx="3083020" cy="2862322"/>
          </a:xfrm>
          <a:prstGeom prst="rect">
            <a:avLst/>
          </a:prstGeom>
          <a:noFill/>
        </p:spPr>
        <p:txBody>
          <a:bodyPr wrap="square" rtlCol="0">
            <a:spAutoFit/>
          </a:bodyPr>
          <a:lstStyle/>
          <a:p>
            <a:pPr algn="just"/>
            <a:r>
              <a:rPr lang="en-GB" sz="1200" dirty="0"/>
              <a:t>Dense mats of </a:t>
            </a:r>
            <a:r>
              <a:rPr lang="en-GB" sz="1200" i="1" dirty="0"/>
              <a:t>P. stratiotes</a:t>
            </a:r>
            <a:r>
              <a:rPr lang="en-GB" sz="1200" dirty="0"/>
              <a:t> can block sunlight, reducing primary production, decreasing water turbidity and outcompete native plant species. Furthermore, the water shaded by </a:t>
            </a:r>
            <a:r>
              <a:rPr lang="en-GB" sz="1200" i="1" dirty="0"/>
              <a:t>P. stratiotes</a:t>
            </a:r>
            <a:r>
              <a:rPr lang="en-GB" sz="1200" dirty="0"/>
              <a:t> shows decreased levels of oxygen and increased levels of nitrate, ammonium and phosphorus. As a result of the altered habitat, submerged vegetation has been shown to decrease under dense mats along the river </a:t>
            </a:r>
            <a:r>
              <a:rPr lang="en-GB" sz="1200" dirty="0" err="1"/>
              <a:t>Erft</a:t>
            </a:r>
            <a:r>
              <a:rPr lang="en-GB" sz="1200" dirty="0"/>
              <a:t> in western Germany.  </a:t>
            </a:r>
            <a:r>
              <a:rPr lang="en-IE" sz="1200" i="1" dirty="0"/>
              <a:t>Pistia</a:t>
            </a:r>
            <a:r>
              <a:rPr lang="en-GB" sz="1200" i="1" dirty="0"/>
              <a:t> stratiotes</a:t>
            </a:r>
            <a:r>
              <a:rPr lang="en-GB" sz="1200" dirty="0"/>
              <a:t> mats clog waterways and limit the recreational use of water bodies, reduce the efficiency of irrigation and drainage systems and increase water loss due to evapotranspiration.</a:t>
            </a:r>
          </a:p>
        </p:txBody>
      </p:sp>
      <p:sp>
        <p:nvSpPr>
          <p:cNvPr id="4" name="ZoneTexte 3"/>
          <p:cNvSpPr txBox="1"/>
          <p:nvPr/>
        </p:nvSpPr>
        <p:spPr>
          <a:xfrm>
            <a:off x="7408718" y="1063707"/>
            <a:ext cx="2971800" cy="1754326"/>
          </a:xfrm>
          <a:prstGeom prst="rect">
            <a:avLst/>
          </a:prstGeom>
          <a:noFill/>
        </p:spPr>
        <p:txBody>
          <a:bodyPr wrap="square" rtlCol="0">
            <a:spAutoFit/>
          </a:bodyPr>
          <a:lstStyle/>
          <a:p>
            <a:pPr algn="just"/>
            <a:r>
              <a:rPr lang="en-IE" sz="1200" i="1" dirty="0"/>
              <a:t>Pistia stratiotes </a:t>
            </a:r>
            <a:r>
              <a:rPr lang="en-IE" sz="1200" dirty="0"/>
              <a:t>forms dense mats at the surface of the water</a:t>
            </a:r>
            <a:r>
              <a:rPr lang="en-GB" sz="1200" dirty="0"/>
              <a:t>.  </a:t>
            </a:r>
            <a:r>
              <a:rPr lang="en-IE" sz="1200" i="1" dirty="0"/>
              <a:t>Pistia stratiotes</a:t>
            </a:r>
            <a:r>
              <a:rPr lang="en-IE" sz="1200" dirty="0"/>
              <a:t> grows in aquatic habitats such as lakes, canals, reservoirs and slow moving rivers. The species can survive drying, and can </a:t>
            </a:r>
            <a:r>
              <a:rPr lang="en-IE" sz="1200" dirty="0" err="1"/>
              <a:t>reinfest</a:t>
            </a:r>
            <a:r>
              <a:rPr lang="en-IE" sz="1200" dirty="0"/>
              <a:t> ephemeral waters which are subject to seasonal drying, because of seed survival and germination.</a:t>
            </a:r>
          </a:p>
          <a:p>
            <a:pPr algn="just"/>
            <a:endParaRPr lang="en-IE" sz="1200" dirty="0"/>
          </a:p>
        </p:txBody>
      </p:sp>
      <p:pic>
        <p:nvPicPr>
          <p:cNvPr id="15" name="Picture 14">
            <a:extLst>
              <a:ext uri="{FF2B5EF4-FFF2-40B4-BE49-F238E27FC236}">
                <a16:creationId xmlns:a16="http://schemas.microsoft.com/office/drawing/2014/main" id="{036590F3-1360-4AF5-B02A-693D86E848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96618" y="3932586"/>
            <a:ext cx="2918107" cy="2556825"/>
          </a:xfrm>
          <a:prstGeom prst="rect">
            <a:avLst/>
          </a:prstGeom>
          <a:noFill/>
          <a:ln>
            <a:noFill/>
          </a:ln>
        </p:spPr>
      </p:pic>
      <p:pic>
        <p:nvPicPr>
          <p:cNvPr id="16" name="Picture 15">
            <a:extLst>
              <a:ext uri="{FF2B5EF4-FFF2-40B4-BE49-F238E27FC236}">
                <a16:creationId xmlns:a16="http://schemas.microsoft.com/office/drawing/2014/main" id="{2234D576-C01A-4E48-AAC3-74F4B098652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6241" y="757679"/>
            <a:ext cx="2661920" cy="1779223"/>
          </a:xfrm>
          <a:prstGeom prst="rect">
            <a:avLst/>
          </a:prstGeom>
          <a:noFill/>
          <a:ln>
            <a:noFill/>
          </a:ln>
        </p:spPr>
      </p:pic>
      <p:pic>
        <p:nvPicPr>
          <p:cNvPr id="20" name="Picture 19" descr="C:\Users\rt\Downloads\seeds (1).JPG">
            <a:extLst>
              <a:ext uri="{FF2B5EF4-FFF2-40B4-BE49-F238E27FC236}">
                <a16:creationId xmlns:a16="http://schemas.microsoft.com/office/drawing/2014/main" id="{6CEAD178-5117-4D27-A177-3426BB4BD7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79591" y="2732722"/>
            <a:ext cx="2971800" cy="1666558"/>
          </a:xfrm>
          <a:prstGeom prst="rect">
            <a:avLst/>
          </a:prstGeom>
          <a:noFill/>
          <a:ln>
            <a:noFill/>
          </a:ln>
        </p:spPr>
      </p:pic>
      <p:pic>
        <p:nvPicPr>
          <p:cNvPr id="21" name="Picture 20" descr="C:\Users\rt\Downloads\seedlings (1).JPG">
            <a:extLst>
              <a:ext uri="{FF2B5EF4-FFF2-40B4-BE49-F238E27FC236}">
                <a16:creationId xmlns:a16="http://schemas.microsoft.com/office/drawing/2014/main" id="{9E4692F9-44FA-4AA5-B9C4-3723521989D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479589" y="4616387"/>
            <a:ext cx="2971801" cy="1879582"/>
          </a:xfrm>
          <a:prstGeom prst="rect">
            <a:avLst/>
          </a:prstGeom>
          <a:noFill/>
          <a:ln>
            <a:noFill/>
          </a:ln>
        </p:spPr>
      </p:pic>
      <p:pic>
        <p:nvPicPr>
          <p:cNvPr id="22" name="Picture 21" descr="C:\Users\rt\Desktop\Frost effects on leave tips (3).JPG">
            <a:extLst>
              <a:ext uri="{FF2B5EF4-FFF2-40B4-BE49-F238E27FC236}">
                <a16:creationId xmlns:a16="http://schemas.microsoft.com/office/drawing/2014/main" id="{23922F5B-9AAD-4782-A4B3-939C6B15658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94368" y="5348191"/>
            <a:ext cx="2661921" cy="1896820"/>
          </a:xfrm>
          <a:prstGeom prst="rect">
            <a:avLst/>
          </a:prstGeom>
          <a:noFill/>
          <a:ln>
            <a:noFill/>
          </a:ln>
        </p:spPr>
      </p:pic>
      <p:sp>
        <p:nvSpPr>
          <p:cNvPr id="17" name="TextBox 16">
            <a:extLst>
              <a:ext uri="{FF2B5EF4-FFF2-40B4-BE49-F238E27FC236}">
                <a16:creationId xmlns:a16="http://schemas.microsoft.com/office/drawing/2014/main" id="{EB36A8E1-6A1F-495F-870D-EFCC814C7FE8}"/>
              </a:ext>
            </a:extLst>
          </p:cNvPr>
          <p:cNvSpPr txBox="1"/>
          <p:nvPr/>
        </p:nvSpPr>
        <p:spPr>
          <a:xfrm>
            <a:off x="7408718" y="6481814"/>
            <a:ext cx="2882805" cy="230832"/>
          </a:xfrm>
          <a:prstGeom prst="rect">
            <a:avLst/>
          </a:prstGeom>
          <a:noFill/>
        </p:spPr>
        <p:txBody>
          <a:bodyPr wrap="square" rtlCol="0">
            <a:spAutoFit/>
          </a:bodyPr>
          <a:lstStyle/>
          <a:p>
            <a:r>
              <a:rPr lang="en-GB" sz="900" dirty="0"/>
              <a:t>Images: Andreas Hussner, EPPO Global Database</a:t>
            </a:r>
          </a:p>
        </p:txBody>
      </p:sp>
      <p:sp>
        <p:nvSpPr>
          <p:cNvPr id="18" name="TextBox 17">
            <a:extLst>
              <a:ext uri="{FF2B5EF4-FFF2-40B4-BE49-F238E27FC236}">
                <a16:creationId xmlns:a16="http://schemas.microsoft.com/office/drawing/2014/main" id="{BFEE5E0B-E2E5-4199-9950-DCDD3FF22554}"/>
              </a:ext>
            </a:extLst>
          </p:cNvPr>
          <p:cNvSpPr txBox="1"/>
          <p:nvPr/>
        </p:nvSpPr>
        <p:spPr>
          <a:xfrm>
            <a:off x="3885478" y="6502723"/>
            <a:ext cx="2882805" cy="230832"/>
          </a:xfrm>
          <a:prstGeom prst="rect">
            <a:avLst/>
          </a:prstGeom>
          <a:noFill/>
        </p:spPr>
        <p:txBody>
          <a:bodyPr wrap="square" rtlCol="0">
            <a:spAutoFit/>
          </a:bodyPr>
          <a:lstStyle/>
          <a:p>
            <a:r>
              <a:rPr lang="en-GB" sz="900" dirty="0"/>
              <a:t>Image: Jean-Philippe </a:t>
            </a:r>
            <a:r>
              <a:rPr lang="en-GB" sz="900" dirty="0" err="1"/>
              <a:t>Reygrobellet</a:t>
            </a:r>
            <a:r>
              <a:rPr lang="en-GB" sz="900" dirty="0"/>
              <a:t>, EPPO Global Database</a:t>
            </a:r>
          </a:p>
        </p:txBody>
      </p:sp>
      <p:sp>
        <p:nvSpPr>
          <p:cNvPr id="19" name="TextBox 18">
            <a:extLst>
              <a:ext uri="{FF2B5EF4-FFF2-40B4-BE49-F238E27FC236}">
                <a16:creationId xmlns:a16="http://schemas.microsoft.com/office/drawing/2014/main" id="{AA75E56B-F25C-4F7A-BC1E-E2437B247E15}"/>
              </a:ext>
            </a:extLst>
          </p:cNvPr>
          <p:cNvSpPr txBox="1"/>
          <p:nvPr/>
        </p:nvSpPr>
        <p:spPr>
          <a:xfrm>
            <a:off x="311295" y="2514772"/>
            <a:ext cx="2882805" cy="230832"/>
          </a:xfrm>
          <a:prstGeom prst="rect">
            <a:avLst/>
          </a:prstGeom>
          <a:noFill/>
        </p:spPr>
        <p:txBody>
          <a:bodyPr wrap="square" rtlCol="0">
            <a:spAutoFit/>
          </a:bodyPr>
          <a:lstStyle/>
          <a:p>
            <a:r>
              <a:rPr lang="en-GB" sz="900" dirty="0"/>
              <a:t>Image: Jean-Philippe </a:t>
            </a:r>
            <a:r>
              <a:rPr lang="en-GB" sz="900" dirty="0" err="1"/>
              <a:t>Reygrobellet</a:t>
            </a:r>
            <a:r>
              <a:rPr lang="en-GB" sz="900" dirty="0"/>
              <a:t>, EPPO Global Database</a:t>
            </a:r>
          </a:p>
        </p:txBody>
      </p:sp>
      <p:grpSp>
        <p:nvGrpSpPr>
          <p:cNvPr id="23" name="Groupe 12">
            <a:extLst>
              <a:ext uri="{FF2B5EF4-FFF2-40B4-BE49-F238E27FC236}">
                <a16:creationId xmlns:a16="http://schemas.microsoft.com/office/drawing/2014/main" id="{B7553B67-62F2-4F4E-BB4B-73B0AEB199AD}"/>
              </a:ext>
            </a:extLst>
          </p:cNvPr>
          <p:cNvGrpSpPr/>
          <p:nvPr/>
        </p:nvGrpSpPr>
        <p:grpSpPr>
          <a:xfrm>
            <a:off x="138749" y="6957363"/>
            <a:ext cx="10717388" cy="753965"/>
            <a:chOff x="-25390" y="6826469"/>
            <a:chExt cx="10717388" cy="753965"/>
          </a:xfrm>
        </p:grpSpPr>
        <p:sp>
          <p:nvSpPr>
            <p:cNvPr id="24" name="Organigramme : Entrée manuelle 5">
              <a:extLst>
                <a:ext uri="{FF2B5EF4-FFF2-40B4-BE49-F238E27FC236}">
                  <a16:creationId xmlns:a16="http://schemas.microsoft.com/office/drawing/2014/main" id="{3FA922E4-296D-456E-A380-34FBB987F24C}"/>
                </a:ext>
              </a:extLst>
            </p:cNvPr>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Organigramme : Entrée manuelle 5">
              <a:extLst>
                <a:ext uri="{FF2B5EF4-FFF2-40B4-BE49-F238E27FC236}">
                  <a16:creationId xmlns:a16="http://schemas.microsoft.com/office/drawing/2014/main" id="{B868A344-D5CB-43F6-B98E-7495E1299E67}"/>
                </a:ext>
              </a:extLst>
            </p:cNvPr>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Organigramme : Entrée manuelle 5">
              <a:extLst>
                <a:ext uri="{FF2B5EF4-FFF2-40B4-BE49-F238E27FC236}">
                  <a16:creationId xmlns:a16="http://schemas.microsoft.com/office/drawing/2014/main" id="{079478B8-747F-4688-964F-A04A72622F9B}"/>
                </a:ext>
              </a:extLst>
            </p:cNvPr>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45215CED-8283-4044-98D9-44CBF8CAC883}"/>
              </a:ext>
            </a:extLst>
          </p:cNvPr>
          <p:cNvSpPr txBox="1"/>
          <p:nvPr/>
        </p:nvSpPr>
        <p:spPr>
          <a:xfrm>
            <a:off x="311295" y="7016201"/>
            <a:ext cx="2882805" cy="230832"/>
          </a:xfrm>
          <a:prstGeom prst="rect">
            <a:avLst/>
          </a:prstGeom>
          <a:noFill/>
        </p:spPr>
        <p:txBody>
          <a:bodyPr wrap="square" rtlCol="0">
            <a:spAutoFit/>
          </a:bodyPr>
          <a:lstStyle/>
          <a:p>
            <a:r>
              <a:rPr lang="en-GB" sz="900" dirty="0"/>
              <a:t>Image: Andreas Hussner, EPPO Global Database</a:t>
            </a:r>
          </a:p>
        </p:txBody>
      </p:sp>
    </p:spTree>
    <p:extLst>
      <p:ext uri="{BB962C8B-B14F-4D97-AF65-F5344CB8AC3E}">
        <p14:creationId xmlns:p14="http://schemas.microsoft.com/office/powerpoint/2010/main" val="3011669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H. scandens</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286603" y="2483414"/>
            <a:ext cx="2882805" cy="1384995"/>
          </a:xfrm>
          <a:prstGeom prst="rect">
            <a:avLst/>
          </a:prstGeom>
          <a:noFill/>
        </p:spPr>
        <p:txBody>
          <a:bodyPr wrap="square" rtlCol="0">
            <a:spAutoFit/>
          </a:bodyPr>
          <a:lstStyle/>
          <a:p>
            <a:pPr algn="just"/>
            <a:r>
              <a:rPr lang="en-GB" sz="1200" i="1" dirty="0"/>
              <a:t>Humulus scandens </a:t>
            </a:r>
            <a:r>
              <a:rPr lang="en-GB" sz="1200" dirty="0"/>
              <a:t>is a herbaceous annual vine native to Asia.</a:t>
            </a:r>
          </a:p>
          <a:p>
            <a:pPr algn="just"/>
            <a:r>
              <a:rPr lang="en-GB" sz="1200" dirty="0"/>
              <a:t> </a:t>
            </a:r>
          </a:p>
          <a:p>
            <a:pPr algn="just"/>
            <a:r>
              <a:rPr lang="en-GB" sz="1200" dirty="0"/>
              <a:t>As </a:t>
            </a:r>
            <a:r>
              <a:rPr lang="en-GB" sz="1200" i="1" dirty="0"/>
              <a:t>Humulus scandens </a:t>
            </a:r>
            <a:r>
              <a:rPr lang="en-GB" sz="1200" dirty="0"/>
              <a:t>is considered to be a threat to native biodiversity, its appearance in new areas should be reported immediately to us.  </a:t>
            </a:r>
          </a:p>
        </p:txBody>
      </p:sp>
      <p:sp>
        <p:nvSpPr>
          <p:cNvPr id="3" name="ZoneTexte 2"/>
          <p:cNvSpPr txBox="1"/>
          <p:nvPr/>
        </p:nvSpPr>
        <p:spPr>
          <a:xfrm>
            <a:off x="3785371" y="1070264"/>
            <a:ext cx="3083020" cy="2492990"/>
          </a:xfrm>
          <a:prstGeom prst="rect">
            <a:avLst/>
          </a:prstGeom>
          <a:noFill/>
        </p:spPr>
        <p:txBody>
          <a:bodyPr wrap="square" rtlCol="0">
            <a:spAutoFit/>
          </a:bodyPr>
          <a:lstStyle/>
          <a:p>
            <a:pPr algn="just"/>
            <a:r>
              <a:rPr lang="en-GB" sz="1200" dirty="0">
                <a:ea typeface="AdvEPSTIM"/>
              </a:rPr>
              <a:t>The pathway plants for planting is considered the main entry pathway into the EPPO region.  </a:t>
            </a:r>
            <a:r>
              <a:rPr lang="en-GB" sz="1200" i="1" dirty="0">
                <a:ea typeface="Calibri" panose="020F0502020204030204" pitchFamily="34" charset="0"/>
              </a:rPr>
              <a:t>H. scandens</a:t>
            </a:r>
            <a:r>
              <a:rPr lang="en-GB" sz="1200" dirty="0">
                <a:ea typeface="Calibri" panose="020F0502020204030204" pitchFamily="34" charset="0"/>
              </a:rPr>
              <a:t> has been introduced in Europe as an ornamental species for growing over trellises, arbours or fences. It can outcompete native species and is considered as a transformer species, that threatens plant communities. Dense mats of the species can persist along riverbanks for several years. Ecosystem functioning (for example, reduced species richness and decrease functional richness) is altered when the species invade riparian habitats.</a:t>
            </a:r>
            <a:endParaRPr lang="en-GB" sz="1200" dirty="0"/>
          </a:p>
        </p:txBody>
      </p:sp>
      <p:sp>
        <p:nvSpPr>
          <p:cNvPr id="4" name="ZoneTexte 3"/>
          <p:cNvSpPr txBox="1"/>
          <p:nvPr/>
        </p:nvSpPr>
        <p:spPr>
          <a:xfrm>
            <a:off x="7408718" y="1063707"/>
            <a:ext cx="2971800" cy="2492990"/>
          </a:xfrm>
          <a:prstGeom prst="rect">
            <a:avLst/>
          </a:prstGeom>
          <a:noFill/>
        </p:spPr>
        <p:txBody>
          <a:bodyPr wrap="square" rtlCol="0">
            <a:spAutoFit/>
          </a:bodyPr>
          <a:lstStyle/>
          <a:p>
            <a:pPr marR="36830" algn="just"/>
            <a:r>
              <a:rPr lang="en-GB" sz="1200" dirty="0"/>
              <a:t>The species is recorded in the EPPO region from </a:t>
            </a:r>
            <a:r>
              <a:rPr lang="en-GB" sz="1200" dirty="0">
                <a:ea typeface="Calibri" panose="020F0502020204030204" pitchFamily="34" charset="0"/>
              </a:rPr>
              <a:t>Austria, Belgium, Czech Republic, France, Germany, Italy, Hungary, Romania, Serbia, Slovakia, Slovenia, Switzerland, Ukraine. </a:t>
            </a:r>
          </a:p>
          <a:p>
            <a:pPr marR="36830" algn="just"/>
            <a:endParaRPr lang="en-GB" sz="1200" dirty="0">
              <a:ea typeface="Calibri" panose="020F0502020204030204" pitchFamily="34" charset="0"/>
              <a:cs typeface="Times New Roman" panose="02020603050405020304" pitchFamily="18" charset="0"/>
            </a:endParaRPr>
          </a:p>
          <a:p>
            <a:pPr marR="36830" algn="just"/>
            <a:r>
              <a:rPr lang="en-GB" sz="1200" dirty="0">
                <a:ea typeface="Calibri" panose="020F0502020204030204" pitchFamily="34" charset="0"/>
                <a:cs typeface="Times New Roman" panose="02020603050405020304" pitchFamily="18" charset="0"/>
              </a:rPr>
              <a:t>In both its native range and its introduced range, </a:t>
            </a:r>
            <a:r>
              <a:rPr lang="en-GB" sz="1200" i="1" dirty="0">
                <a:ea typeface="Calibri" panose="020F0502020204030204" pitchFamily="34" charset="0"/>
                <a:cs typeface="Times New Roman" panose="02020603050405020304" pitchFamily="18" charset="0"/>
              </a:rPr>
              <a:t>H. scandens</a:t>
            </a:r>
            <a:r>
              <a:rPr lang="en-GB" sz="1200" dirty="0">
                <a:ea typeface="Calibri" panose="020F0502020204030204" pitchFamily="34" charset="0"/>
                <a:cs typeface="Times New Roman" panose="02020603050405020304" pitchFamily="18" charset="0"/>
              </a:rPr>
              <a:t> is a plant of riverside, particularly on the loose, bare surfaces of alluvial bars formed by river and stream-sides by temporary floods. The plant can also invade ruderal areas under climates with no dry seasons.</a:t>
            </a:r>
            <a:endParaRPr lang="en-GB" sz="1100" dirty="0">
              <a:ea typeface="Calibri" panose="020F0502020204030204" pitchFamily="34" charset="0"/>
              <a:cs typeface="Times New Roman" panose="02020603050405020304" pitchFamily="18" charset="0"/>
            </a:endParaRPr>
          </a:p>
        </p:txBody>
      </p:sp>
      <p:pic>
        <p:nvPicPr>
          <p:cNvPr id="12" name="Image 8">
            <a:extLst>
              <a:ext uri="{FF2B5EF4-FFF2-40B4-BE49-F238E27FC236}">
                <a16:creationId xmlns:a16="http://schemas.microsoft.com/office/drawing/2014/main" id="{102CA279-1A55-411F-819B-18DD0BC405EB}"/>
              </a:ext>
            </a:extLst>
          </p:cNvPr>
          <p:cNvPicPr/>
          <p:nvPr/>
        </p:nvPicPr>
        <p:blipFill>
          <a:blip r:embed="rId2" cstate="email">
            <a:extLst>
              <a:ext uri="{28A0092B-C50C-407E-A947-70E740481C1C}">
                <a14:useLocalDpi xmlns:a14="http://schemas.microsoft.com/office/drawing/2010/main"/>
              </a:ext>
            </a:extLst>
          </a:blip>
          <a:stretch>
            <a:fillRect/>
          </a:stretch>
        </p:blipFill>
        <p:spPr>
          <a:xfrm>
            <a:off x="7484354" y="3556697"/>
            <a:ext cx="2827392" cy="2366583"/>
          </a:xfrm>
          <a:prstGeom prst="rect">
            <a:avLst/>
          </a:prstGeom>
          <a:ln w="15875">
            <a:noFill/>
          </a:ln>
        </p:spPr>
      </p:pic>
      <p:pic>
        <p:nvPicPr>
          <p:cNvPr id="14" name="Image 11">
            <a:extLst>
              <a:ext uri="{FF2B5EF4-FFF2-40B4-BE49-F238E27FC236}">
                <a16:creationId xmlns:a16="http://schemas.microsoft.com/office/drawing/2014/main" id="{EAF47867-0354-453A-A68C-B6D2A8A6D0EC}"/>
              </a:ext>
            </a:extLst>
          </p:cNvPr>
          <p:cNvPicPr/>
          <p:nvPr/>
        </p:nvPicPr>
        <p:blipFill>
          <a:blip r:embed="rId3" cstate="email">
            <a:extLst>
              <a:ext uri="{28A0092B-C50C-407E-A947-70E740481C1C}">
                <a14:useLocalDpi xmlns:a14="http://schemas.microsoft.com/office/drawing/2010/main"/>
              </a:ext>
            </a:extLst>
          </a:blip>
          <a:stretch>
            <a:fillRect/>
          </a:stretch>
        </p:blipFill>
        <p:spPr>
          <a:xfrm>
            <a:off x="333334" y="4119822"/>
            <a:ext cx="2789341" cy="2189538"/>
          </a:xfrm>
          <a:prstGeom prst="rect">
            <a:avLst/>
          </a:prstGeom>
          <a:ln w="15875">
            <a:noFill/>
          </a:ln>
        </p:spPr>
      </p:pic>
      <p:pic>
        <p:nvPicPr>
          <p:cNvPr id="15" name="Image 3">
            <a:extLst>
              <a:ext uri="{FF2B5EF4-FFF2-40B4-BE49-F238E27FC236}">
                <a16:creationId xmlns:a16="http://schemas.microsoft.com/office/drawing/2014/main" id="{55A37FE5-03A7-4C37-A3D3-505CA5C32C89}"/>
              </a:ext>
            </a:extLst>
          </p:cNvPr>
          <p:cNvPicPr/>
          <p:nvPr/>
        </p:nvPicPr>
        <p:blipFill>
          <a:blip r:embed="rId4" cstate="email">
            <a:extLst>
              <a:ext uri="{28A0092B-C50C-407E-A947-70E740481C1C}">
                <a14:useLocalDpi xmlns:a14="http://schemas.microsoft.com/office/drawing/2010/main"/>
              </a:ext>
            </a:extLst>
          </a:blip>
          <a:stretch>
            <a:fillRect/>
          </a:stretch>
        </p:blipFill>
        <p:spPr>
          <a:xfrm>
            <a:off x="3890058" y="3556697"/>
            <a:ext cx="2910280" cy="3237509"/>
          </a:xfrm>
          <a:prstGeom prst="rect">
            <a:avLst/>
          </a:prstGeom>
          <a:ln w="15875">
            <a:noFill/>
          </a:ln>
        </p:spPr>
      </p:pic>
      <p:pic>
        <p:nvPicPr>
          <p:cNvPr id="16" name="Image 5">
            <a:extLst>
              <a:ext uri="{FF2B5EF4-FFF2-40B4-BE49-F238E27FC236}">
                <a16:creationId xmlns:a16="http://schemas.microsoft.com/office/drawing/2014/main" id="{00B01B53-7835-4A4B-A80C-E08CE10A39E2}"/>
              </a:ext>
            </a:extLst>
          </p:cNvPr>
          <p:cNvPicPr/>
          <p:nvPr/>
        </p:nvPicPr>
        <p:blipFill>
          <a:blip r:embed="rId5" cstate="email">
            <a:extLst>
              <a:ext uri="{28A0092B-C50C-407E-A947-70E740481C1C}">
                <a14:useLocalDpi xmlns:a14="http://schemas.microsoft.com/office/drawing/2010/main"/>
              </a:ext>
            </a:extLst>
          </a:blip>
          <a:stretch>
            <a:fillRect/>
          </a:stretch>
        </p:blipFill>
        <p:spPr>
          <a:xfrm>
            <a:off x="362240" y="771126"/>
            <a:ext cx="2760436" cy="1636794"/>
          </a:xfrm>
          <a:prstGeom prst="rect">
            <a:avLst/>
          </a:prstGeom>
          <a:ln w="15875">
            <a:noFill/>
          </a:ln>
        </p:spPr>
      </p:pic>
    </p:spTree>
    <p:extLst>
      <p:ext uri="{BB962C8B-B14F-4D97-AF65-F5344CB8AC3E}">
        <p14:creationId xmlns:p14="http://schemas.microsoft.com/office/powerpoint/2010/main" val="529534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Ehrharta calycina</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2492990"/>
          </a:xfrm>
          <a:prstGeom prst="rect">
            <a:avLst/>
          </a:prstGeom>
          <a:noFill/>
        </p:spPr>
        <p:txBody>
          <a:bodyPr wrap="square" rtlCol="0">
            <a:spAutoFit/>
          </a:bodyPr>
          <a:lstStyle/>
          <a:p>
            <a:pPr marR="36195" algn="just">
              <a:spcBef>
                <a:spcPts val="400"/>
              </a:spcBef>
              <a:spcAft>
                <a:spcPts val="400"/>
              </a:spcAft>
              <a:tabLst>
                <a:tab pos="2204720" algn="l"/>
              </a:tabLst>
            </a:pPr>
            <a:r>
              <a:rPr lang="en-GB" sz="1200" dirty="0">
                <a:solidFill>
                  <a:srgbClr val="00000A"/>
                </a:solidFill>
                <a:ea typeface="Times New Roman" panose="02020603050405020304" pitchFamily="18" charset="0"/>
                <a:cs typeface="Times New Roman" panose="02020603050405020304" pitchFamily="18" charset="0"/>
              </a:rPr>
              <a:t>A very variable species that has many described ecotypes or regional variants suggesting that it represents a species complex. It is a tussock grass, with culms generally varying in height from 300 to 70 cm high (but can reach up to 180 cm) and has creeping, branched rhizomes. Leaves are often red to purple tinged, up to 7 mm in width, flat or rolled, often wrinkled along the blade margin and filiform in shape. Inflorescences (panicles) are red in colour and may be produced at any time of the year, but usually in spring. </a:t>
            </a:r>
            <a:endParaRPr lang="en-GB" sz="1100" dirty="0">
              <a:solidFill>
                <a:srgbClr val="00000A"/>
              </a:solidFill>
              <a:effectLst/>
              <a:ea typeface="Times New Roman" panose="02020603050405020304" pitchFamily="18" charset="0"/>
              <a:cs typeface="Times New Roman" panose="02020603050405020304" pitchFamily="18" charset="0"/>
            </a:endParaRPr>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Ehrharta calycina </a:t>
            </a:r>
            <a:r>
              <a:rPr lang="en-IE" sz="1200" dirty="0"/>
              <a:t>has the potential to </a:t>
            </a:r>
            <a:r>
              <a:rPr lang="en-GB" sz="1200" dirty="0"/>
              <a:t>impact the habitats it invaded, including native plant species and important ecosystem services, it is important to report any sightings to plant protection authorities. Early detection will allow a rapid implementation of appropriate measures against </a:t>
            </a:r>
            <a:r>
              <a:rPr lang="en-IE" sz="1200" i="1" dirty="0"/>
              <a:t>Ehrharta calycina</a:t>
            </a:r>
            <a:r>
              <a:rPr lang="en-GB" sz="1200" dirty="0"/>
              <a:t>.   </a:t>
            </a:r>
          </a:p>
          <a:p>
            <a:r>
              <a:rPr lang="en-GB" sz="1200" dirty="0"/>
              <a:t> </a:t>
            </a:r>
          </a:p>
          <a:p>
            <a:r>
              <a:rPr lang="en-GB" sz="1200" dirty="0"/>
              <a:t>If you see </a:t>
            </a:r>
            <a:r>
              <a:rPr lang="en-IE" sz="1200" i="1" dirty="0"/>
              <a:t>Ehrharta calycina</a:t>
            </a:r>
            <a:r>
              <a:rPr lang="en-GB" sz="1200" dirty="0"/>
              <a:t>:  </a:t>
            </a:r>
          </a:p>
          <a:p>
            <a:pPr marL="171450" indent="-171450" algn="just">
              <a:buFont typeface="Arial" panose="020B0604020202020204" pitchFamily="34" charset="0"/>
              <a:buChar char="•"/>
            </a:pPr>
            <a:r>
              <a:rPr lang="en-GB" sz="1200" dirty="0"/>
              <a:t>Check the identification of the species with other grass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grpSp>
        <p:nvGrpSpPr>
          <p:cNvPr id="29" name="Group 28">
            <a:extLst>
              <a:ext uri="{FF2B5EF4-FFF2-40B4-BE49-F238E27FC236}">
                <a16:creationId xmlns:a16="http://schemas.microsoft.com/office/drawing/2014/main" id="{B6FDB4A1-03A1-4AE5-A4C8-F05427027590}"/>
              </a:ext>
            </a:extLst>
          </p:cNvPr>
          <p:cNvGrpSpPr/>
          <p:nvPr/>
        </p:nvGrpSpPr>
        <p:grpSpPr>
          <a:xfrm>
            <a:off x="3771411" y="6119627"/>
            <a:ext cx="3037455" cy="1342522"/>
            <a:chOff x="3771411" y="6119627"/>
            <a:chExt cx="3037455" cy="1342522"/>
          </a:xfrm>
        </p:grpSpPr>
        <p:sp>
          <p:nvSpPr>
            <p:cNvPr id="34" name="ZoneTexte 27">
              <a:extLst>
                <a:ext uri="{FF2B5EF4-FFF2-40B4-BE49-F238E27FC236}">
                  <a16:creationId xmlns:a16="http://schemas.microsoft.com/office/drawing/2014/main" id="{5D529059-5047-4132-BC0F-59E677DF6A5A}"/>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5" name="Picture 34" descr="A close up of a sign&#10;&#10;Description generated with very high confidence">
              <a:extLst>
                <a:ext uri="{FF2B5EF4-FFF2-40B4-BE49-F238E27FC236}">
                  <a16:creationId xmlns:a16="http://schemas.microsoft.com/office/drawing/2014/main" id="{ABC57728-B640-4536-AFAC-4113BE683E3C}"/>
                </a:ext>
              </a:extLst>
            </p:cNvPr>
            <p:cNvPicPr>
              <a:picLocks noChangeAspect="1"/>
            </p:cNvPicPr>
            <p:nvPr/>
          </p:nvPicPr>
          <p:blipFill>
            <a:blip r:embed="rId3"/>
            <a:stretch>
              <a:fillRect/>
            </a:stretch>
          </p:blipFill>
          <p:spPr>
            <a:xfrm>
              <a:off x="3771411" y="6119627"/>
              <a:ext cx="1122027" cy="811247"/>
            </a:xfrm>
            <a:prstGeom prst="rect">
              <a:avLst/>
            </a:prstGeom>
          </p:spPr>
        </p:pic>
        <p:pic>
          <p:nvPicPr>
            <p:cNvPr id="36" name="Picture 35" descr="Afficher l'image d'origine">
              <a:extLst>
                <a:ext uri="{FF2B5EF4-FFF2-40B4-BE49-F238E27FC236}">
                  <a16:creationId xmlns:a16="http://schemas.microsoft.com/office/drawing/2014/main" id="{E5D8BDF8-40A2-477C-A845-44E3B3BE56B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pic>
        <p:nvPicPr>
          <p:cNvPr id="39" name="Picture 38" descr="A field of tall grass&#10;&#10;Description generated with very high confidence">
            <a:extLst>
              <a:ext uri="{FF2B5EF4-FFF2-40B4-BE49-F238E27FC236}">
                <a16:creationId xmlns:a16="http://schemas.microsoft.com/office/drawing/2014/main" id="{7A428201-73CD-4F4B-93C5-C1D34F2D1561}"/>
              </a:ext>
            </a:extLst>
          </p:cNvPr>
          <p:cNvPicPr>
            <a:picLocks noChangeAspect="1"/>
          </p:cNvPicPr>
          <p:nvPr/>
        </p:nvPicPr>
        <p:blipFill>
          <a:blip r:embed="rId5"/>
          <a:stretch>
            <a:fillRect/>
          </a:stretch>
        </p:blipFill>
        <p:spPr>
          <a:xfrm>
            <a:off x="7211458" y="1285804"/>
            <a:ext cx="3443900" cy="2494034"/>
          </a:xfrm>
          <a:prstGeom prst="rect">
            <a:avLst/>
          </a:prstGeom>
        </p:spPr>
      </p:pic>
      <p:sp>
        <p:nvSpPr>
          <p:cNvPr id="40" name="TextBox 39">
            <a:extLst>
              <a:ext uri="{FF2B5EF4-FFF2-40B4-BE49-F238E27FC236}">
                <a16:creationId xmlns:a16="http://schemas.microsoft.com/office/drawing/2014/main" id="{4413FEE4-52A3-4426-AD9B-D9E6E2EFD54F}"/>
              </a:ext>
            </a:extLst>
          </p:cNvPr>
          <p:cNvSpPr txBox="1"/>
          <p:nvPr/>
        </p:nvSpPr>
        <p:spPr>
          <a:xfrm>
            <a:off x="7128111" y="3794362"/>
            <a:ext cx="2521098" cy="338554"/>
          </a:xfrm>
          <a:prstGeom prst="rect">
            <a:avLst/>
          </a:prstGeom>
          <a:noFill/>
        </p:spPr>
        <p:txBody>
          <a:bodyPr wrap="square" rtlCol="0">
            <a:spAutoFit/>
          </a:bodyPr>
          <a:lstStyle/>
          <a:p>
            <a:r>
              <a:rPr lang="en-GB" sz="800" dirty="0"/>
              <a:t>Image: Sian Mawson, Friends of Queens Park Bushland </a:t>
            </a:r>
          </a:p>
          <a:p>
            <a:endParaRPr lang="en-GB" sz="800" dirty="0"/>
          </a:p>
        </p:txBody>
      </p:sp>
      <p:pic>
        <p:nvPicPr>
          <p:cNvPr id="41" name="Picture 40" descr="A plant in a forest&#10;&#10;Description generated with very high confidence">
            <a:extLst>
              <a:ext uri="{FF2B5EF4-FFF2-40B4-BE49-F238E27FC236}">
                <a16:creationId xmlns:a16="http://schemas.microsoft.com/office/drawing/2014/main" id="{B5E299A6-5D43-48CE-ABFD-77B0B9CDB4BA}"/>
              </a:ext>
            </a:extLst>
          </p:cNvPr>
          <p:cNvPicPr>
            <a:picLocks noChangeAspect="1"/>
          </p:cNvPicPr>
          <p:nvPr/>
        </p:nvPicPr>
        <p:blipFill>
          <a:blip r:embed="rId6"/>
          <a:stretch>
            <a:fillRect/>
          </a:stretch>
        </p:blipFill>
        <p:spPr>
          <a:xfrm>
            <a:off x="669666" y="3426596"/>
            <a:ext cx="2261802" cy="3106003"/>
          </a:xfrm>
          <a:prstGeom prst="rect">
            <a:avLst/>
          </a:prstGeom>
        </p:spPr>
      </p:pic>
      <p:sp>
        <p:nvSpPr>
          <p:cNvPr id="42" name="TextBox 41">
            <a:extLst>
              <a:ext uri="{FF2B5EF4-FFF2-40B4-BE49-F238E27FC236}">
                <a16:creationId xmlns:a16="http://schemas.microsoft.com/office/drawing/2014/main" id="{9B227A01-CAD6-4CC6-BE31-B737CE08BBD6}"/>
              </a:ext>
            </a:extLst>
          </p:cNvPr>
          <p:cNvSpPr txBox="1"/>
          <p:nvPr/>
        </p:nvSpPr>
        <p:spPr>
          <a:xfrm>
            <a:off x="507942" y="6519063"/>
            <a:ext cx="2521098" cy="338554"/>
          </a:xfrm>
          <a:prstGeom prst="rect">
            <a:avLst/>
          </a:prstGeom>
          <a:noFill/>
        </p:spPr>
        <p:txBody>
          <a:bodyPr wrap="square" rtlCol="0">
            <a:spAutoFit/>
          </a:bodyPr>
          <a:lstStyle/>
          <a:p>
            <a:r>
              <a:rPr lang="en-GB" sz="800" dirty="0"/>
              <a:t>Image: Sian Mawson, Friends of Queens Park Bushland </a:t>
            </a:r>
          </a:p>
          <a:p>
            <a:endParaRPr lang="en-GB" sz="800" dirty="0"/>
          </a:p>
        </p:txBody>
      </p:sp>
    </p:spTree>
    <p:extLst>
      <p:ext uri="{BB962C8B-B14F-4D97-AF65-F5344CB8AC3E}">
        <p14:creationId xmlns:p14="http://schemas.microsoft.com/office/powerpoint/2010/main" val="2313717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E. calycina</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311295" y="1098419"/>
            <a:ext cx="2882805" cy="3046988"/>
          </a:xfrm>
          <a:prstGeom prst="rect">
            <a:avLst/>
          </a:prstGeom>
          <a:noFill/>
        </p:spPr>
        <p:txBody>
          <a:bodyPr wrap="square" rtlCol="0">
            <a:spAutoFit/>
          </a:bodyPr>
          <a:lstStyle/>
          <a:p>
            <a:pPr algn="just"/>
            <a:r>
              <a:rPr lang="en-US" sz="1200" i="1" dirty="0"/>
              <a:t>Ehrharta calycina </a:t>
            </a:r>
            <a:r>
              <a:rPr lang="en-US" sz="1200" dirty="0"/>
              <a:t>is a perennial grass species native to South Africa.</a:t>
            </a:r>
          </a:p>
          <a:p>
            <a:pPr algn="just"/>
            <a:endParaRPr lang="en-US" sz="1200" dirty="0"/>
          </a:p>
          <a:p>
            <a:pPr algn="just"/>
            <a:r>
              <a:rPr lang="en-GB" sz="1200" dirty="0">
                <a:ea typeface="Calibri" panose="020F0502020204030204" pitchFamily="34" charset="0"/>
              </a:rPr>
              <a:t>This species can form monospecific stands by suppressing the germination of native species through rapid growth and shading out of native plant seedlings. </a:t>
            </a:r>
            <a:r>
              <a:rPr lang="en-GB" sz="1200" i="1" dirty="0">
                <a:ea typeface="Calibri" panose="020F0502020204030204" pitchFamily="34" charset="0"/>
              </a:rPr>
              <a:t>E. calycina</a:t>
            </a:r>
            <a:r>
              <a:rPr lang="en-GB" sz="1200" dirty="0">
                <a:ea typeface="Calibri" panose="020F0502020204030204" pitchFamily="34" charset="0"/>
              </a:rPr>
              <a:t> can initiate an enhanced grass-fire cycle, promoting more frequent fires, which in turn favour this fire-adapted species at the expense of native plant species</a:t>
            </a:r>
            <a:endParaRPr lang="en-US" sz="1200" dirty="0"/>
          </a:p>
          <a:p>
            <a:pPr algn="just"/>
            <a:r>
              <a:rPr lang="en-GB" sz="1200" dirty="0"/>
              <a:t> </a:t>
            </a:r>
          </a:p>
          <a:p>
            <a:pPr algn="just"/>
            <a:r>
              <a:rPr lang="en-GB" sz="1200" dirty="0"/>
              <a:t>As </a:t>
            </a:r>
            <a:r>
              <a:rPr lang="en-US" sz="1200" i="1" dirty="0"/>
              <a:t>Ehrharta calycina </a:t>
            </a:r>
            <a:r>
              <a:rPr lang="en-GB" sz="1200" dirty="0"/>
              <a:t>is considered to be a threat to native biodiversity, its appearance in new areas should be reported immediately to us.  </a:t>
            </a:r>
          </a:p>
        </p:txBody>
      </p:sp>
      <p:sp>
        <p:nvSpPr>
          <p:cNvPr id="3" name="ZoneTexte 2"/>
          <p:cNvSpPr txBox="1"/>
          <p:nvPr/>
        </p:nvSpPr>
        <p:spPr>
          <a:xfrm>
            <a:off x="3785371" y="1070264"/>
            <a:ext cx="3083020" cy="2308324"/>
          </a:xfrm>
          <a:prstGeom prst="rect">
            <a:avLst/>
          </a:prstGeom>
          <a:noFill/>
        </p:spPr>
        <p:txBody>
          <a:bodyPr wrap="square" rtlCol="0">
            <a:spAutoFit/>
          </a:bodyPr>
          <a:lstStyle/>
          <a:p>
            <a:pPr algn="just"/>
            <a:r>
              <a:rPr lang="en-GB" sz="1200" dirty="0">
                <a:ea typeface="Calibri" panose="020F0502020204030204" pitchFamily="34" charset="0"/>
              </a:rPr>
              <a:t>There is no evidence that the species is currently promoted as a forage grass within the EPPO region but this is how it entered Tunisia where it was introduced as a fodder and pasture grass, almost certainly as seed. In California and Australia, </a:t>
            </a:r>
            <a:r>
              <a:rPr lang="en-GB" sz="1200" i="1" dirty="0">
                <a:ea typeface="Calibri" panose="020F0502020204030204" pitchFamily="34" charset="0"/>
              </a:rPr>
              <a:t>E. calycina</a:t>
            </a:r>
            <a:r>
              <a:rPr lang="en-GB" sz="1200" dirty="0">
                <a:ea typeface="Calibri" panose="020F0502020204030204" pitchFamily="34" charset="0"/>
              </a:rPr>
              <a:t> can dominate plant communities, excluding native plant species and transforming shrubland into grasslands. </a:t>
            </a:r>
            <a:r>
              <a:rPr lang="en-GB" sz="1200" i="1" dirty="0">
                <a:ea typeface="Calibri" panose="020F0502020204030204" pitchFamily="34" charset="0"/>
              </a:rPr>
              <a:t>E. calycina</a:t>
            </a:r>
            <a:r>
              <a:rPr lang="en-GB" sz="1200" dirty="0">
                <a:ea typeface="Calibri" panose="020F0502020204030204" pitchFamily="34" charset="0"/>
              </a:rPr>
              <a:t> either prevents the germination of native plants or prevents their establishment and survival through promotion of more frequent fires. </a:t>
            </a:r>
            <a:endParaRPr lang="en-GB" sz="1200" dirty="0"/>
          </a:p>
        </p:txBody>
      </p:sp>
      <p:sp>
        <p:nvSpPr>
          <p:cNvPr id="4" name="ZoneTexte 3"/>
          <p:cNvSpPr txBox="1"/>
          <p:nvPr/>
        </p:nvSpPr>
        <p:spPr>
          <a:xfrm>
            <a:off x="7408718" y="1063707"/>
            <a:ext cx="2971800" cy="1200329"/>
          </a:xfrm>
          <a:prstGeom prst="rect">
            <a:avLst/>
          </a:prstGeom>
          <a:noFill/>
        </p:spPr>
        <p:txBody>
          <a:bodyPr wrap="square" rtlCol="0">
            <a:spAutoFit/>
          </a:bodyPr>
          <a:lstStyle/>
          <a:p>
            <a:pPr algn="just"/>
            <a:r>
              <a:rPr lang="en-US" sz="1200" dirty="0"/>
              <a:t>In the EPPO region, the species is recorded from Portugal, Spain and Tunisia. </a:t>
            </a:r>
          </a:p>
          <a:p>
            <a:pPr algn="just"/>
            <a:endParaRPr lang="en-US" sz="1200" dirty="0">
              <a:ea typeface="Calibri" panose="020F0502020204030204" pitchFamily="34" charset="0"/>
            </a:endParaRPr>
          </a:p>
          <a:p>
            <a:pPr algn="just"/>
            <a:r>
              <a:rPr lang="en-GB" sz="1200" dirty="0">
                <a:ea typeface="Calibri" panose="020F0502020204030204" pitchFamily="34" charset="0"/>
              </a:rPr>
              <a:t>In Spain, it has been found in dunes and dry pastures, in Portugal along roadsides and open woodland, and in Tunisia in pastures.  </a:t>
            </a:r>
          </a:p>
        </p:txBody>
      </p:sp>
      <p:pic>
        <p:nvPicPr>
          <p:cNvPr id="12" name="Picture 11" descr="A herd of zebra walking across a dry grass field&#10;&#10;Description generated with high confidence">
            <a:extLst>
              <a:ext uri="{FF2B5EF4-FFF2-40B4-BE49-F238E27FC236}">
                <a16:creationId xmlns:a16="http://schemas.microsoft.com/office/drawing/2014/main" id="{CEFE30F9-46ED-4E48-84E6-28D076BFD26D}"/>
              </a:ext>
            </a:extLst>
          </p:cNvPr>
          <p:cNvPicPr>
            <a:picLocks noChangeAspect="1"/>
          </p:cNvPicPr>
          <p:nvPr/>
        </p:nvPicPr>
        <p:blipFill>
          <a:blip r:embed="rId2"/>
          <a:stretch>
            <a:fillRect/>
          </a:stretch>
        </p:blipFill>
        <p:spPr>
          <a:xfrm>
            <a:off x="286603" y="4068077"/>
            <a:ext cx="2882805" cy="2096429"/>
          </a:xfrm>
          <a:prstGeom prst="rect">
            <a:avLst/>
          </a:prstGeom>
        </p:spPr>
      </p:pic>
      <p:pic>
        <p:nvPicPr>
          <p:cNvPr id="14" name="Picture 13" descr="C:\Users\rt.EPPO\Downloads\5387284-WEB.jpg">
            <a:extLst>
              <a:ext uri="{FF2B5EF4-FFF2-40B4-BE49-F238E27FC236}">
                <a16:creationId xmlns:a16="http://schemas.microsoft.com/office/drawing/2014/main" id="{42DD601E-17D3-4536-B990-81EF3A3A08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22406" y="2623552"/>
            <a:ext cx="2858112" cy="3872416"/>
          </a:xfrm>
          <a:prstGeom prst="rect">
            <a:avLst/>
          </a:prstGeom>
          <a:noFill/>
          <a:ln>
            <a:noFill/>
          </a:ln>
        </p:spPr>
      </p:pic>
      <p:sp>
        <p:nvSpPr>
          <p:cNvPr id="7" name="TextBox 6">
            <a:extLst>
              <a:ext uri="{FF2B5EF4-FFF2-40B4-BE49-F238E27FC236}">
                <a16:creationId xmlns:a16="http://schemas.microsoft.com/office/drawing/2014/main" id="{76EC9BDD-B506-47BE-8DC1-36DA3F2A8A5E}"/>
              </a:ext>
            </a:extLst>
          </p:cNvPr>
          <p:cNvSpPr txBox="1"/>
          <p:nvPr/>
        </p:nvSpPr>
        <p:spPr>
          <a:xfrm>
            <a:off x="233680" y="6164506"/>
            <a:ext cx="2367280" cy="369332"/>
          </a:xfrm>
          <a:prstGeom prst="rect">
            <a:avLst/>
          </a:prstGeom>
          <a:noFill/>
        </p:spPr>
        <p:txBody>
          <a:bodyPr wrap="square" rtlCol="0">
            <a:spAutoFit/>
          </a:bodyPr>
          <a:lstStyle/>
          <a:p>
            <a:r>
              <a:rPr lang="en-US" sz="900" dirty="0"/>
              <a:t>Joseph M. </a:t>
            </a:r>
            <a:r>
              <a:rPr lang="en-US" sz="900" dirty="0" err="1"/>
              <a:t>DiTomaso</a:t>
            </a:r>
            <a:r>
              <a:rPr lang="en-US" sz="900" dirty="0"/>
              <a:t>, University of California - Davis, Bugwood.org</a:t>
            </a:r>
            <a:endParaRPr lang="en-GB" sz="900" dirty="0"/>
          </a:p>
        </p:txBody>
      </p:sp>
      <p:sp>
        <p:nvSpPr>
          <p:cNvPr id="15" name="TextBox 14">
            <a:extLst>
              <a:ext uri="{FF2B5EF4-FFF2-40B4-BE49-F238E27FC236}">
                <a16:creationId xmlns:a16="http://schemas.microsoft.com/office/drawing/2014/main" id="{E428BDB1-0224-4A85-A852-8B2ADA603418}"/>
              </a:ext>
            </a:extLst>
          </p:cNvPr>
          <p:cNvSpPr txBox="1"/>
          <p:nvPr/>
        </p:nvSpPr>
        <p:spPr>
          <a:xfrm>
            <a:off x="7430846" y="6466236"/>
            <a:ext cx="2367280" cy="369332"/>
          </a:xfrm>
          <a:prstGeom prst="rect">
            <a:avLst/>
          </a:prstGeom>
          <a:noFill/>
        </p:spPr>
        <p:txBody>
          <a:bodyPr wrap="square" rtlCol="0">
            <a:spAutoFit/>
          </a:bodyPr>
          <a:lstStyle/>
          <a:p>
            <a:r>
              <a:rPr lang="en-US" sz="900" dirty="0"/>
              <a:t>Joseph M. </a:t>
            </a:r>
            <a:r>
              <a:rPr lang="en-US" sz="900" dirty="0" err="1"/>
              <a:t>DiTomaso</a:t>
            </a:r>
            <a:r>
              <a:rPr lang="en-US" sz="900" dirty="0"/>
              <a:t>, University of California - Davis, Bugwood.org</a:t>
            </a:r>
            <a:endParaRPr lang="en-GB" sz="900" dirty="0"/>
          </a:p>
        </p:txBody>
      </p:sp>
      <p:pic>
        <p:nvPicPr>
          <p:cNvPr id="16" name="Picture 15" descr="A close up of a plant&#10;&#10;Description generated with very high confidence">
            <a:extLst>
              <a:ext uri="{FF2B5EF4-FFF2-40B4-BE49-F238E27FC236}">
                <a16:creationId xmlns:a16="http://schemas.microsoft.com/office/drawing/2014/main" id="{C1CE5183-0FA0-46A6-BDC4-2B4F832F9E15}"/>
              </a:ext>
            </a:extLst>
          </p:cNvPr>
          <p:cNvPicPr>
            <a:picLocks noChangeAspect="1"/>
          </p:cNvPicPr>
          <p:nvPr/>
        </p:nvPicPr>
        <p:blipFill>
          <a:blip r:embed="rId4"/>
          <a:stretch>
            <a:fillRect/>
          </a:stretch>
        </p:blipFill>
        <p:spPr>
          <a:xfrm>
            <a:off x="4166166" y="3378588"/>
            <a:ext cx="2040422" cy="2720562"/>
          </a:xfrm>
          <a:prstGeom prst="rect">
            <a:avLst/>
          </a:prstGeom>
        </p:spPr>
      </p:pic>
      <p:sp>
        <p:nvSpPr>
          <p:cNvPr id="17" name="TextBox 16">
            <a:extLst>
              <a:ext uri="{FF2B5EF4-FFF2-40B4-BE49-F238E27FC236}">
                <a16:creationId xmlns:a16="http://schemas.microsoft.com/office/drawing/2014/main" id="{EC8563C2-557A-4E85-9C98-57CAA4CDC890}"/>
              </a:ext>
            </a:extLst>
          </p:cNvPr>
          <p:cNvSpPr txBox="1"/>
          <p:nvPr/>
        </p:nvSpPr>
        <p:spPr>
          <a:xfrm>
            <a:off x="4004137" y="6140774"/>
            <a:ext cx="2521098" cy="338554"/>
          </a:xfrm>
          <a:prstGeom prst="rect">
            <a:avLst/>
          </a:prstGeom>
          <a:noFill/>
        </p:spPr>
        <p:txBody>
          <a:bodyPr wrap="square" rtlCol="0">
            <a:spAutoFit/>
          </a:bodyPr>
          <a:lstStyle/>
          <a:p>
            <a:r>
              <a:rPr lang="en-GB" sz="800" dirty="0"/>
              <a:t>Image: Sian Mawson, Friends of Queens Park Bushland </a:t>
            </a:r>
          </a:p>
          <a:p>
            <a:endParaRPr lang="en-GB" sz="800" dirty="0"/>
          </a:p>
        </p:txBody>
      </p:sp>
    </p:spTree>
    <p:extLst>
      <p:ext uri="{BB962C8B-B14F-4D97-AF65-F5344CB8AC3E}">
        <p14:creationId xmlns:p14="http://schemas.microsoft.com/office/powerpoint/2010/main" val="2534738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Andropogon virginicus</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2862322"/>
          </a:xfrm>
          <a:prstGeom prst="rect">
            <a:avLst/>
          </a:prstGeom>
          <a:noFill/>
        </p:spPr>
        <p:txBody>
          <a:bodyPr wrap="square" rtlCol="0">
            <a:spAutoFit/>
          </a:bodyPr>
          <a:lstStyle/>
          <a:p>
            <a:pPr algn="just"/>
            <a:r>
              <a:rPr lang="en-GB" sz="1200" i="1" dirty="0">
                <a:solidFill>
                  <a:srgbClr val="00000A"/>
                </a:solidFill>
                <a:ea typeface="Times New Roman" panose="02020603050405020304" pitchFamily="18" charset="0"/>
              </a:rPr>
              <a:t>Andropogon virginicus</a:t>
            </a:r>
            <a:r>
              <a:rPr lang="en-GB" sz="1200" dirty="0">
                <a:solidFill>
                  <a:srgbClr val="00000A"/>
                </a:solidFill>
                <a:ea typeface="Times New Roman" panose="02020603050405020304" pitchFamily="18" charset="0"/>
              </a:rPr>
              <a:t> is an herbaceous, perennial, warm season (C</a:t>
            </a:r>
            <a:r>
              <a:rPr lang="en-GB" sz="1200" baseline="-25000" dirty="0">
                <a:solidFill>
                  <a:srgbClr val="00000A"/>
                </a:solidFill>
                <a:ea typeface="Times New Roman" panose="02020603050405020304" pitchFamily="18" charset="0"/>
              </a:rPr>
              <a:t>4</a:t>
            </a:r>
            <a:r>
              <a:rPr lang="en-GB" sz="1200" dirty="0">
                <a:solidFill>
                  <a:srgbClr val="00000A"/>
                </a:solidFill>
                <a:ea typeface="Times New Roman" panose="02020603050405020304" pitchFamily="18" charset="0"/>
              </a:rPr>
              <a:t>) grass. It has a </a:t>
            </a:r>
            <a:r>
              <a:rPr lang="en-GB" sz="1200" dirty="0" err="1">
                <a:solidFill>
                  <a:srgbClr val="00000A"/>
                </a:solidFill>
                <a:ea typeface="Times New Roman" panose="02020603050405020304" pitchFamily="18" charset="0"/>
              </a:rPr>
              <a:t>cespitose</a:t>
            </a:r>
            <a:r>
              <a:rPr lang="en-GB" sz="1200" dirty="0">
                <a:solidFill>
                  <a:srgbClr val="00000A"/>
                </a:solidFill>
                <a:ea typeface="Times New Roman" panose="02020603050405020304" pitchFamily="18" charset="0"/>
              </a:rPr>
              <a:t> (i.e. densely tufted) growth form, and a height range of 40-210 cm.  The culms are typically branched distally, with light-green to reddish brown colouration. The leaf-sheaths are long-ciliate, with a tuberculate (scabrous) surface. The ligules are yellow to brownish and membranous, 0.2-1 mm, with cilia 0.2-1.3 mm. Leaf blades reach up to 52 cm, and are 1.7-6.5 mm wide. These blades are variably hairy. </a:t>
            </a:r>
          </a:p>
          <a:p>
            <a:pPr algn="just"/>
            <a:endParaRPr lang="en-GB" sz="1200" dirty="0">
              <a:solidFill>
                <a:srgbClr val="00000A"/>
              </a:solidFill>
            </a:endParaRPr>
          </a:p>
          <a:p>
            <a:pPr algn="just"/>
            <a:r>
              <a:rPr lang="en-GB" sz="1200" dirty="0">
                <a:solidFill>
                  <a:srgbClr val="00000A"/>
                </a:solidFill>
              </a:rPr>
              <a:t>The species is very difficult to tell apart from close relatives. </a:t>
            </a:r>
            <a:endParaRPr lang="en-GB" sz="1200" dirty="0"/>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Andropogon virginicus </a:t>
            </a:r>
            <a:r>
              <a:rPr lang="en-IE" sz="1200" dirty="0"/>
              <a:t>has the potential to </a:t>
            </a:r>
            <a:r>
              <a:rPr lang="en-GB" sz="1200" dirty="0"/>
              <a:t>impact the habitats it invades, including native plant species and important ecosystem services, it is important to report any sightings to plant protection authorities. Early detection will allow a rapid implementation of appropriate measures against </a:t>
            </a:r>
            <a:r>
              <a:rPr lang="en-IE" sz="1200" i="1" dirty="0"/>
              <a:t>Andropogon virginicus</a:t>
            </a:r>
            <a:r>
              <a:rPr lang="en-GB" sz="1200" dirty="0"/>
              <a:t>.   </a:t>
            </a:r>
          </a:p>
          <a:p>
            <a:r>
              <a:rPr lang="en-GB" sz="1200" dirty="0"/>
              <a:t> </a:t>
            </a:r>
          </a:p>
          <a:p>
            <a:r>
              <a:rPr lang="en-GB" sz="1200" dirty="0"/>
              <a:t>If you see </a:t>
            </a:r>
            <a:r>
              <a:rPr lang="en-IE" sz="1200" i="1" dirty="0"/>
              <a:t>Andropogon virginicus</a:t>
            </a:r>
            <a:r>
              <a:rPr lang="en-GB" sz="1200" dirty="0"/>
              <a:t>:  </a:t>
            </a:r>
          </a:p>
          <a:p>
            <a:pPr marL="171450" indent="-171450" algn="just">
              <a:buFont typeface="Arial" panose="020B0604020202020204" pitchFamily="34" charset="0"/>
              <a:buChar char="•"/>
            </a:pPr>
            <a:r>
              <a:rPr lang="en-GB" sz="1200" dirty="0"/>
              <a:t>Check the identification of the species with other grass like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18" name="Picture 17" descr="A close up of a flower&#10;&#10;Description generated with high confidence">
            <a:extLst>
              <a:ext uri="{FF2B5EF4-FFF2-40B4-BE49-F238E27FC236}">
                <a16:creationId xmlns:a16="http://schemas.microsoft.com/office/drawing/2014/main" id="{770815AD-C4EF-4E3B-8173-6AA54B7D8A3D}"/>
              </a:ext>
            </a:extLst>
          </p:cNvPr>
          <p:cNvPicPr>
            <a:picLocks noChangeAspect="1"/>
          </p:cNvPicPr>
          <p:nvPr/>
        </p:nvPicPr>
        <p:blipFill>
          <a:blip r:embed="rId3"/>
          <a:stretch>
            <a:fillRect/>
          </a:stretch>
        </p:blipFill>
        <p:spPr>
          <a:xfrm>
            <a:off x="501369" y="4072666"/>
            <a:ext cx="2697704" cy="2010978"/>
          </a:xfrm>
          <a:prstGeom prst="rect">
            <a:avLst/>
          </a:prstGeom>
        </p:spPr>
      </p:pic>
      <p:sp>
        <p:nvSpPr>
          <p:cNvPr id="19" name="TextBox 18">
            <a:extLst>
              <a:ext uri="{FF2B5EF4-FFF2-40B4-BE49-F238E27FC236}">
                <a16:creationId xmlns:a16="http://schemas.microsoft.com/office/drawing/2014/main" id="{11008F03-177E-4296-B0F1-F7634A4F2D68}"/>
              </a:ext>
            </a:extLst>
          </p:cNvPr>
          <p:cNvSpPr txBox="1"/>
          <p:nvPr/>
        </p:nvSpPr>
        <p:spPr>
          <a:xfrm>
            <a:off x="406590" y="6099531"/>
            <a:ext cx="3097721" cy="369332"/>
          </a:xfrm>
          <a:prstGeom prst="rect">
            <a:avLst/>
          </a:prstGeom>
          <a:noFill/>
        </p:spPr>
        <p:txBody>
          <a:bodyPr wrap="square" rtlCol="0">
            <a:spAutoFit/>
          </a:bodyPr>
          <a:lstStyle/>
          <a:p>
            <a:r>
              <a:rPr lang="en-US" sz="900" dirty="0"/>
              <a:t>Image: John D. Byrd, Mississippi State University, Bugwood.org</a:t>
            </a:r>
            <a:endParaRPr lang="en-GB" sz="900" dirty="0"/>
          </a:p>
        </p:txBody>
      </p:sp>
      <p:grpSp>
        <p:nvGrpSpPr>
          <p:cNvPr id="29" name="Group 28">
            <a:extLst>
              <a:ext uri="{FF2B5EF4-FFF2-40B4-BE49-F238E27FC236}">
                <a16:creationId xmlns:a16="http://schemas.microsoft.com/office/drawing/2014/main" id="{0CCCD9A3-A854-448E-9429-5D8D45CE2AD1}"/>
              </a:ext>
            </a:extLst>
          </p:cNvPr>
          <p:cNvGrpSpPr/>
          <p:nvPr/>
        </p:nvGrpSpPr>
        <p:grpSpPr>
          <a:xfrm>
            <a:off x="3771411" y="6119627"/>
            <a:ext cx="3037455" cy="1342522"/>
            <a:chOff x="3771411" y="6119627"/>
            <a:chExt cx="3037455" cy="1342522"/>
          </a:xfrm>
        </p:grpSpPr>
        <p:sp>
          <p:nvSpPr>
            <p:cNvPr id="33" name="ZoneTexte 27">
              <a:extLst>
                <a:ext uri="{FF2B5EF4-FFF2-40B4-BE49-F238E27FC236}">
                  <a16:creationId xmlns:a16="http://schemas.microsoft.com/office/drawing/2014/main" id="{DDF59CFA-C570-4113-83B3-8AFC49797948}"/>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4" name="Picture 33" descr="A close up of a sign&#10;&#10;Description generated with very high confidence">
              <a:extLst>
                <a:ext uri="{FF2B5EF4-FFF2-40B4-BE49-F238E27FC236}">
                  <a16:creationId xmlns:a16="http://schemas.microsoft.com/office/drawing/2014/main" id="{54B606AA-0AA3-4960-9488-3ECAE4600358}"/>
                </a:ext>
              </a:extLst>
            </p:cNvPr>
            <p:cNvPicPr>
              <a:picLocks noChangeAspect="1"/>
            </p:cNvPicPr>
            <p:nvPr/>
          </p:nvPicPr>
          <p:blipFill>
            <a:blip r:embed="rId4"/>
            <a:stretch>
              <a:fillRect/>
            </a:stretch>
          </p:blipFill>
          <p:spPr>
            <a:xfrm>
              <a:off x="3771411" y="6119627"/>
              <a:ext cx="1122027" cy="811247"/>
            </a:xfrm>
            <a:prstGeom prst="rect">
              <a:avLst/>
            </a:prstGeom>
          </p:spPr>
        </p:pic>
        <p:pic>
          <p:nvPicPr>
            <p:cNvPr id="35" name="Picture 34" descr="Afficher l'image d'origine">
              <a:extLst>
                <a:ext uri="{FF2B5EF4-FFF2-40B4-BE49-F238E27FC236}">
                  <a16:creationId xmlns:a16="http://schemas.microsoft.com/office/drawing/2014/main" id="{3910A2CD-A609-4590-93B8-F3AA4C8034C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pic>
        <p:nvPicPr>
          <p:cNvPr id="36" name="Picture 35" descr="A close up of a dry grass field&#10;&#10;Description generated with very high confidence">
            <a:extLst>
              <a:ext uri="{FF2B5EF4-FFF2-40B4-BE49-F238E27FC236}">
                <a16:creationId xmlns:a16="http://schemas.microsoft.com/office/drawing/2014/main" id="{89D75A0A-2BE3-4F9D-AB50-3D0421CD44B8}"/>
              </a:ext>
            </a:extLst>
          </p:cNvPr>
          <p:cNvPicPr>
            <a:picLocks noChangeAspect="1"/>
          </p:cNvPicPr>
          <p:nvPr/>
        </p:nvPicPr>
        <p:blipFill>
          <a:blip r:embed="rId6"/>
          <a:stretch>
            <a:fillRect/>
          </a:stretch>
        </p:blipFill>
        <p:spPr>
          <a:xfrm>
            <a:off x="7364944" y="1266494"/>
            <a:ext cx="3097722" cy="2412383"/>
          </a:xfrm>
          <a:prstGeom prst="rect">
            <a:avLst/>
          </a:prstGeom>
        </p:spPr>
      </p:pic>
      <p:sp>
        <p:nvSpPr>
          <p:cNvPr id="39" name="TextBox 38">
            <a:extLst>
              <a:ext uri="{FF2B5EF4-FFF2-40B4-BE49-F238E27FC236}">
                <a16:creationId xmlns:a16="http://schemas.microsoft.com/office/drawing/2014/main" id="{A97FCC34-BCD6-4C36-956E-5371D40EA6AB}"/>
              </a:ext>
            </a:extLst>
          </p:cNvPr>
          <p:cNvSpPr txBox="1"/>
          <p:nvPr/>
        </p:nvSpPr>
        <p:spPr>
          <a:xfrm>
            <a:off x="7280058" y="3743882"/>
            <a:ext cx="3144601" cy="338554"/>
          </a:xfrm>
          <a:prstGeom prst="rect">
            <a:avLst/>
          </a:prstGeom>
          <a:noFill/>
        </p:spPr>
        <p:txBody>
          <a:bodyPr wrap="square" rtlCol="0">
            <a:spAutoFit/>
          </a:bodyPr>
          <a:lstStyle/>
          <a:p>
            <a:r>
              <a:rPr lang="en-GB" sz="800" dirty="0"/>
              <a:t>Image: </a:t>
            </a:r>
            <a:r>
              <a:rPr lang="en-US" sz="800" dirty="0"/>
              <a:t>John D. Byrd, Mississippi State University, Bugwood.org</a:t>
            </a:r>
            <a:r>
              <a:rPr lang="en-GB" sz="800" dirty="0"/>
              <a:t> </a:t>
            </a:r>
          </a:p>
          <a:p>
            <a:endParaRPr lang="en-GB" sz="800" dirty="0"/>
          </a:p>
        </p:txBody>
      </p:sp>
    </p:spTree>
    <p:extLst>
      <p:ext uri="{BB962C8B-B14F-4D97-AF65-F5344CB8AC3E}">
        <p14:creationId xmlns:p14="http://schemas.microsoft.com/office/powerpoint/2010/main" val="79056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A. virginicus</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286603" y="949254"/>
            <a:ext cx="2882805" cy="1754326"/>
          </a:xfrm>
          <a:prstGeom prst="rect">
            <a:avLst/>
          </a:prstGeom>
          <a:noFill/>
        </p:spPr>
        <p:txBody>
          <a:bodyPr wrap="square" rtlCol="0">
            <a:spAutoFit/>
          </a:bodyPr>
          <a:lstStyle/>
          <a:p>
            <a:pPr algn="just"/>
            <a:r>
              <a:rPr lang="en-US" sz="1200" i="1" dirty="0"/>
              <a:t>Andropogon virginicus </a:t>
            </a:r>
            <a:r>
              <a:rPr lang="en-US" sz="1200" dirty="0"/>
              <a:t>(EPPO Observation List of invasive alien plants) is an erect perennial </a:t>
            </a:r>
            <a:r>
              <a:rPr lang="en-GB" sz="1200" dirty="0"/>
              <a:t>grass which is native to South and Central America.</a:t>
            </a:r>
          </a:p>
          <a:p>
            <a:pPr algn="just"/>
            <a:r>
              <a:rPr lang="en-GB" sz="1200" dirty="0"/>
              <a:t> </a:t>
            </a:r>
          </a:p>
          <a:p>
            <a:pPr algn="just"/>
            <a:r>
              <a:rPr lang="en-GB" sz="1200" dirty="0"/>
              <a:t>As </a:t>
            </a:r>
            <a:r>
              <a:rPr lang="en-US" sz="1200" i="1" dirty="0">
                <a:ea typeface="Times New Roman" panose="02020603050405020304" pitchFamily="18" charset="0"/>
              </a:rPr>
              <a:t>Andropogon virginicus </a:t>
            </a:r>
            <a:r>
              <a:rPr lang="en-GB" sz="1200" dirty="0"/>
              <a:t>is considered to be a threat to native biodiversity, its appearance in new areas should be reported immediately to us.  </a:t>
            </a:r>
          </a:p>
        </p:txBody>
      </p:sp>
      <p:sp>
        <p:nvSpPr>
          <p:cNvPr id="3" name="ZoneTexte 2"/>
          <p:cNvSpPr txBox="1"/>
          <p:nvPr/>
        </p:nvSpPr>
        <p:spPr>
          <a:xfrm>
            <a:off x="3785371" y="1070264"/>
            <a:ext cx="3083020" cy="3785652"/>
          </a:xfrm>
          <a:prstGeom prst="rect">
            <a:avLst/>
          </a:prstGeom>
          <a:noFill/>
        </p:spPr>
        <p:txBody>
          <a:bodyPr wrap="square" rtlCol="0">
            <a:spAutoFit/>
          </a:bodyPr>
          <a:lstStyle/>
          <a:p>
            <a:pPr algn="just"/>
            <a:r>
              <a:rPr lang="en-US" sz="1200" i="1" dirty="0">
                <a:ea typeface="Times New Roman" panose="02020603050405020304" pitchFamily="18" charset="0"/>
              </a:rPr>
              <a:t>Andropogon virginicus </a:t>
            </a:r>
            <a:r>
              <a:rPr lang="en-US" sz="1200" dirty="0">
                <a:ea typeface="Times New Roman" panose="02020603050405020304" pitchFamily="18" charset="0"/>
              </a:rPr>
              <a:t>stands can be dense, widespread, and highly competitive suggesting the species reduces biodiversity. The species is reported to be able to dominate within the grass layer. </a:t>
            </a:r>
            <a:r>
              <a:rPr lang="en-GB" sz="1200" dirty="0">
                <a:ea typeface="Calibri" panose="020F0502020204030204" pitchFamily="34" charset="0"/>
              </a:rPr>
              <a:t>Although present in the EPPO region, there are no reported studies that have evaluated the ecological or economic impact of </a:t>
            </a:r>
            <a:r>
              <a:rPr lang="en-GB" sz="1200" i="1" dirty="0">
                <a:ea typeface="Calibri" panose="020F0502020204030204" pitchFamily="34" charset="0"/>
              </a:rPr>
              <a:t>A. virginicus</a:t>
            </a:r>
            <a:r>
              <a:rPr lang="en-GB" sz="1200" dirty="0">
                <a:ea typeface="Calibri" panose="020F0502020204030204" pitchFamily="34" charset="0"/>
              </a:rPr>
              <a:t> in the region.  However, due to its aggressive spread in natural areas in Georgia, and around the Black Sea, and due to the rapid expanse of the plant in France, potential impacts are likely to be high. </a:t>
            </a:r>
          </a:p>
          <a:p>
            <a:pPr algn="just"/>
            <a:endParaRPr lang="en-GB" sz="1200" dirty="0">
              <a:ea typeface="Times New Roman" panose="02020603050405020304" pitchFamily="18" charset="0"/>
            </a:endParaRPr>
          </a:p>
          <a:p>
            <a:pPr algn="just"/>
            <a:r>
              <a:rPr lang="en-GB" sz="1200" dirty="0">
                <a:ea typeface="Calibri" panose="020F0502020204030204" pitchFamily="34" charset="0"/>
                <a:cs typeface="Times New Roman" panose="02020603050405020304" pitchFamily="18" charset="0"/>
              </a:rPr>
              <a:t>There is evidence that</a:t>
            </a:r>
            <a:r>
              <a:rPr lang="en-GB" sz="1200" i="1" dirty="0">
                <a:ea typeface="Calibri" panose="020F0502020204030204" pitchFamily="34" charset="0"/>
                <a:cs typeface="Times New Roman" panose="02020603050405020304" pitchFamily="18" charset="0"/>
              </a:rPr>
              <a:t> A. virginicus </a:t>
            </a:r>
            <a:r>
              <a:rPr lang="en-GB" sz="1200" dirty="0">
                <a:ea typeface="Calibri" panose="020F0502020204030204" pitchFamily="34" charset="0"/>
                <a:cs typeface="Times New Roman" panose="02020603050405020304" pitchFamily="18" charset="0"/>
              </a:rPr>
              <a:t>has entered the EPPO region as a contaminant of machinery and equipment. In France, it is suspected that </a:t>
            </a:r>
            <a:r>
              <a:rPr lang="en-GB" sz="1200" i="1" dirty="0">
                <a:ea typeface="Calibri" panose="020F0502020204030204" pitchFamily="34" charset="0"/>
                <a:cs typeface="Times New Roman" panose="02020603050405020304" pitchFamily="18" charset="0"/>
              </a:rPr>
              <a:t>A. virginicus </a:t>
            </a:r>
            <a:r>
              <a:rPr lang="en-GB" sz="1200" dirty="0">
                <a:ea typeface="Calibri" panose="020F0502020204030204" pitchFamily="34" charset="0"/>
                <a:cs typeface="Times New Roman" panose="02020603050405020304" pitchFamily="18" charset="0"/>
              </a:rPr>
              <a:t>was introduced into the military camp with munitions in the years 1950-1967.  </a:t>
            </a:r>
            <a:endParaRPr lang="en-GB" sz="1100" dirty="0">
              <a:ea typeface="Calibri" panose="020F0502020204030204" pitchFamily="34" charset="0"/>
              <a:cs typeface="Times New Roman" panose="02020603050405020304" pitchFamily="18" charset="0"/>
            </a:endParaRPr>
          </a:p>
          <a:p>
            <a:pPr algn="just"/>
            <a:endParaRPr lang="en-GB" sz="1200" dirty="0">
              <a:ea typeface="Times New Roman" panose="02020603050405020304" pitchFamily="18" charset="0"/>
            </a:endParaRPr>
          </a:p>
        </p:txBody>
      </p:sp>
      <p:sp>
        <p:nvSpPr>
          <p:cNvPr id="4" name="ZoneTexte 3"/>
          <p:cNvSpPr txBox="1"/>
          <p:nvPr/>
        </p:nvSpPr>
        <p:spPr>
          <a:xfrm>
            <a:off x="7408718" y="1063707"/>
            <a:ext cx="2971800" cy="2308324"/>
          </a:xfrm>
          <a:prstGeom prst="rect">
            <a:avLst/>
          </a:prstGeom>
          <a:noFill/>
        </p:spPr>
        <p:txBody>
          <a:bodyPr wrap="square" rtlCol="0">
            <a:spAutoFit/>
          </a:bodyPr>
          <a:lstStyle/>
          <a:p>
            <a:pPr algn="just"/>
            <a:r>
              <a:rPr lang="en-US" sz="1200" dirty="0"/>
              <a:t>The species is present in the EPPO region, recorded from France, the Russian Federation and Georgia. </a:t>
            </a:r>
          </a:p>
          <a:p>
            <a:pPr algn="just"/>
            <a:endParaRPr lang="en-US" sz="1200" i="1" dirty="0">
              <a:ea typeface="Calibri" panose="020F0502020204030204" pitchFamily="34" charset="0"/>
            </a:endParaRPr>
          </a:p>
          <a:p>
            <a:pPr algn="just"/>
            <a:r>
              <a:rPr lang="en-GB" sz="1200" i="1" dirty="0">
                <a:ea typeface="Calibri" panose="020F0502020204030204" pitchFamily="34" charset="0"/>
              </a:rPr>
              <a:t>A. virginicus</a:t>
            </a:r>
            <a:r>
              <a:rPr lang="en-GB" sz="1200" dirty="0">
                <a:ea typeface="Calibri" panose="020F0502020204030204" pitchFamily="34" charset="0"/>
              </a:rPr>
              <a:t> invades a wide variety of habitats from disturbed to relatively intact habitats including ruderal areas, wetlands, open pastures, grasslands, and open woodlands. </a:t>
            </a:r>
          </a:p>
          <a:p>
            <a:pPr algn="just"/>
            <a:endParaRPr lang="en-GB" sz="1200" dirty="0">
              <a:ea typeface="Calibri" panose="020F0502020204030204" pitchFamily="34" charset="0"/>
            </a:endParaRPr>
          </a:p>
          <a:p>
            <a:pPr algn="just"/>
            <a:r>
              <a:rPr lang="en-GB" sz="1200" dirty="0">
                <a:ea typeface="Calibri" panose="020F0502020204030204" pitchFamily="34" charset="0"/>
              </a:rPr>
              <a:t>The species is invasive also in Asia, North America, Australia and new Zealand.  </a:t>
            </a:r>
          </a:p>
        </p:txBody>
      </p:sp>
      <p:pic>
        <p:nvPicPr>
          <p:cNvPr id="12" name="Picture 11" descr="A field of tall grass&#10;&#10;Description generated with very high confidence">
            <a:extLst>
              <a:ext uri="{FF2B5EF4-FFF2-40B4-BE49-F238E27FC236}">
                <a16:creationId xmlns:a16="http://schemas.microsoft.com/office/drawing/2014/main" id="{CB2DF1EB-FAAF-4088-9CA6-CB813FEC36BD}"/>
              </a:ext>
            </a:extLst>
          </p:cNvPr>
          <p:cNvPicPr>
            <a:picLocks noChangeAspect="1"/>
          </p:cNvPicPr>
          <p:nvPr/>
        </p:nvPicPr>
        <p:blipFill>
          <a:blip r:embed="rId2"/>
          <a:stretch>
            <a:fillRect/>
          </a:stretch>
        </p:blipFill>
        <p:spPr>
          <a:xfrm>
            <a:off x="7484354" y="3713820"/>
            <a:ext cx="2896164" cy="2061053"/>
          </a:xfrm>
          <a:prstGeom prst="rect">
            <a:avLst/>
          </a:prstGeom>
        </p:spPr>
      </p:pic>
      <p:pic>
        <p:nvPicPr>
          <p:cNvPr id="14" name="Picture 13" descr="http://farm2.static.flickr.com/1680/24672801476_810f8fedc4_c.jpg">
            <a:hlinkClick r:id="rId3"/>
            <a:extLst>
              <a:ext uri="{FF2B5EF4-FFF2-40B4-BE49-F238E27FC236}">
                <a16:creationId xmlns:a16="http://schemas.microsoft.com/office/drawing/2014/main" id="{AF5A5F27-18EC-4C87-9ED3-21E00794FC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16034" y="4627949"/>
            <a:ext cx="2896164" cy="2062133"/>
          </a:xfrm>
          <a:prstGeom prst="rect">
            <a:avLst/>
          </a:prstGeom>
          <a:noFill/>
          <a:ln>
            <a:noFill/>
          </a:ln>
        </p:spPr>
      </p:pic>
      <p:sp>
        <p:nvSpPr>
          <p:cNvPr id="15" name="TextBox 14">
            <a:extLst>
              <a:ext uri="{FF2B5EF4-FFF2-40B4-BE49-F238E27FC236}">
                <a16:creationId xmlns:a16="http://schemas.microsoft.com/office/drawing/2014/main" id="{AE6DA507-34C5-4BA5-9ACD-F7F6F7E318A8}"/>
              </a:ext>
            </a:extLst>
          </p:cNvPr>
          <p:cNvSpPr txBox="1"/>
          <p:nvPr/>
        </p:nvSpPr>
        <p:spPr>
          <a:xfrm>
            <a:off x="7398670" y="5728023"/>
            <a:ext cx="3283095" cy="230832"/>
          </a:xfrm>
          <a:prstGeom prst="rect">
            <a:avLst/>
          </a:prstGeom>
          <a:noFill/>
        </p:spPr>
        <p:txBody>
          <a:bodyPr wrap="square" rtlCol="0">
            <a:spAutoFit/>
          </a:bodyPr>
          <a:lstStyle/>
          <a:p>
            <a:r>
              <a:rPr lang="en-US" sz="900" dirty="0"/>
              <a:t>Image: John D. Byrd, Mississippi State University, Bugwood.org</a:t>
            </a:r>
            <a:endParaRPr lang="en-GB" sz="900" dirty="0"/>
          </a:p>
        </p:txBody>
      </p:sp>
      <p:pic>
        <p:nvPicPr>
          <p:cNvPr id="8" name="Picture 7" descr="A close up of a plant&#10;&#10;Description generated with very high confidence">
            <a:extLst>
              <a:ext uri="{FF2B5EF4-FFF2-40B4-BE49-F238E27FC236}">
                <a16:creationId xmlns:a16="http://schemas.microsoft.com/office/drawing/2014/main" id="{2F8EF97E-93FF-4952-A964-940222C8E4C1}"/>
              </a:ext>
            </a:extLst>
          </p:cNvPr>
          <p:cNvPicPr>
            <a:picLocks noChangeAspect="1"/>
          </p:cNvPicPr>
          <p:nvPr/>
        </p:nvPicPr>
        <p:blipFill>
          <a:blip r:embed="rId5"/>
          <a:stretch>
            <a:fillRect/>
          </a:stretch>
        </p:blipFill>
        <p:spPr>
          <a:xfrm>
            <a:off x="446516" y="2722409"/>
            <a:ext cx="2438400" cy="3657600"/>
          </a:xfrm>
          <a:prstGeom prst="rect">
            <a:avLst/>
          </a:prstGeom>
        </p:spPr>
      </p:pic>
      <p:sp>
        <p:nvSpPr>
          <p:cNvPr id="16" name="TextBox 15">
            <a:extLst>
              <a:ext uri="{FF2B5EF4-FFF2-40B4-BE49-F238E27FC236}">
                <a16:creationId xmlns:a16="http://schemas.microsoft.com/office/drawing/2014/main" id="{CF2AE143-9582-416D-8609-A7ADE4B68974}"/>
              </a:ext>
            </a:extLst>
          </p:cNvPr>
          <p:cNvSpPr txBox="1"/>
          <p:nvPr/>
        </p:nvSpPr>
        <p:spPr>
          <a:xfrm>
            <a:off x="366132" y="6354333"/>
            <a:ext cx="3097721" cy="230832"/>
          </a:xfrm>
          <a:prstGeom prst="rect">
            <a:avLst/>
          </a:prstGeom>
          <a:noFill/>
        </p:spPr>
        <p:txBody>
          <a:bodyPr wrap="square" rtlCol="0">
            <a:spAutoFit/>
          </a:bodyPr>
          <a:lstStyle/>
          <a:p>
            <a:r>
              <a:rPr lang="en-US" sz="900" dirty="0"/>
              <a:t>Image: John </a:t>
            </a:r>
            <a:r>
              <a:rPr lang="en-US" sz="900" dirty="0" err="1"/>
              <a:t>Ruter</a:t>
            </a:r>
            <a:r>
              <a:rPr lang="en-US" sz="900" dirty="0"/>
              <a:t>, University of Georgia, Bugwood.org</a:t>
            </a:r>
            <a:endParaRPr lang="en-GB" sz="900" dirty="0"/>
          </a:p>
        </p:txBody>
      </p:sp>
      <p:sp>
        <p:nvSpPr>
          <p:cNvPr id="17" name="TextBox 16">
            <a:extLst>
              <a:ext uri="{FF2B5EF4-FFF2-40B4-BE49-F238E27FC236}">
                <a16:creationId xmlns:a16="http://schemas.microsoft.com/office/drawing/2014/main" id="{E2915BEB-7A12-4132-8833-5976CF9D1499}"/>
              </a:ext>
            </a:extLst>
          </p:cNvPr>
          <p:cNvSpPr txBox="1"/>
          <p:nvPr/>
        </p:nvSpPr>
        <p:spPr>
          <a:xfrm>
            <a:off x="3916034" y="6678790"/>
            <a:ext cx="3283095" cy="230832"/>
          </a:xfrm>
          <a:prstGeom prst="rect">
            <a:avLst/>
          </a:prstGeom>
          <a:noFill/>
        </p:spPr>
        <p:txBody>
          <a:bodyPr wrap="square" rtlCol="0">
            <a:spAutoFit/>
          </a:bodyPr>
          <a:lstStyle/>
          <a:p>
            <a:r>
              <a:rPr lang="en-US" sz="900" dirty="0"/>
              <a:t>Image: John D. Byrd, Mississippi State University, Bugwood.org</a:t>
            </a:r>
            <a:endParaRPr lang="en-GB" sz="900" dirty="0"/>
          </a:p>
        </p:txBody>
      </p:sp>
    </p:spTree>
    <p:extLst>
      <p:ext uri="{BB962C8B-B14F-4D97-AF65-F5344CB8AC3E}">
        <p14:creationId xmlns:p14="http://schemas.microsoft.com/office/powerpoint/2010/main" val="3296858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Lespedeza cuneata</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1569660"/>
          </a:xfrm>
          <a:prstGeom prst="rect">
            <a:avLst/>
          </a:prstGeom>
          <a:noFill/>
        </p:spPr>
        <p:txBody>
          <a:bodyPr wrap="square" rtlCol="0">
            <a:spAutoFit/>
          </a:bodyPr>
          <a:lstStyle/>
          <a:p>
            <a:pPr algn="just"/>
            <a:r>
              <a:rPr lang="en-US" sz="1200" i="1" dirty="0">
                <a:ea typeface="Times New Roman" panose="02020603050405020304" pitchFamily="18" charset="0"/>
              </a:rPr>
              <a:t>Lespedeza cuneata</a:t>
            </a:r>
            <a:r>
              <a:rPr lang="en-US" sz="1200" dirty="0">
                <a:ea typeface="Times New Roman" panose="02020603050405020304" pitchFamily="18" charset="0"/>
              </a:rPr>
              <a:t> is a long-lived perennial or subshrub, growing to a height of 0.5-1 m. The plant produces trifoliate leaves along the entire stem. Stems can be coarse or fine, depending on the cultivar. Leaflets are long, narrow, and indented at the end; one of the key features that has been used to distinguish </a:t>
            </a:r>
            <a:r>
              <a:rPr lang="en-US" sz="1200" i="1" dirty="0">
                <a:ea typeface="Times New Roman" panose="02020603050405020304" pitchFamily="18" charset="0"/>
              </a:rPr>
              <a:t>L. cuneata</a:t>
            </a:r>
            <a:r>
              <a:rPr lang="en-US" sz="1200" dirty="0">
                <a:ea typeface="Times New Roman" panose="02020603050405020304" pitchFamily="18" charset="0"/>
              </a:rPr>
              <a:t> from </a:t>
            </a:r>
            <a:r>
              <a:rPr lang="en-US" sz="1200" i="1" dirty="0">
                <a:ea typeface="Times New Roman" panose="02020603050405020304" pitchFamily="18" charset="0"/>
              </a:rPr>
              <a:t>L. juncea. </a:t>
            </a:r>
            <a:endParaRPr lang="en-GB" sz="1200" dirty="0"/>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Lespedeza cuneata </a:t>
            </a:r>
            <a:r>
              <a:rPr lang="en-IE" sz="1200" dirty="0"/>
              <a:t>has the potential to </a:t>
            </a:r>
            <a:r>
              <a:rPr lang="en-GB" sz="1200" dirty="0"/>
              <a:t>impact the habitats it invades, including native plant species and important ecosystem services, it is important to report any sightings to plant protection authorities. Early detection will allow a rapid implementation of appropriate measures against </a:t>
            </a:r>
            <a:r>
              <a:rPr lang="en-IE" sz="1200" i="1" dirty="0"/>
              <a:t>Lespedeza cuneata</a:t>
            </a:r>
            <a:r>
              <a:rPr lang="en-GB" sz="1200" dirty="0"/>
              <a:t>.   </a:t>
            </a:r>
          </a:p>
          <a:p>
            <a:r>
              <a:rPr lang="en-GB" sz="1200" dirty="0"/>
              <a:t> </a:t>
            </a:r>
          </a:p>
          <a:p>
            <a:r>
              <a:rPr lang="en-GB" sz="1200" dirty="0"/>
              <a:t>If you see </a:t>
            </a:r>
            <a:r>
              <a:rPr lang="en-IE" sz="1200" i="1" dirty="0"/>
              <a:t>Lespedeza cuneata</a:t>
            </a:r>
            <a:r>
              <a:rPr lang="en-GB" sz="1200" dirty="0"/>
              <a:t>:  </a:t>
            </a:r>
          </a:p>
          <a:p>
            <a:pPr marL="171450" indent="-171450" algn="just">
              <a:buFont typeface="Arial" panose="020B0604020202020204" pitchFamily="34" charset="0"/>
              <a:buChar char="•"/>
            </a:pPr>
            <a:r>
              <a:rPr lang="en-GB" sz="1200" dirty="0"/>
              <a:t>Check the identification of the species with other legume like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1" name="Picture 30" descr="https://bugwoodcloud.org/images/768x512/5453296.jpg">
            <a:extLst>
              <a:ext uri="{FF2B5EF4-FFF2-40B4-BE49-F238E27FC236}">
                <a16:creationId xmlns:a16="http://schemas.microsoft.com/office/drawing/2014/main" id="{C6AF805F-F729-4B60-9B56-8E1AD8C296A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60127" y="1179418"/>
            <a:ext cx="3559448" cy="2803079"/>
          </a:xfrm>
          <a:prstGeom prst="rect">
            <a:avLst/>
          </a:prstGeom>
          <a:noFill/>
          <a:ln>
            <a:noFill/>
          </a:ln>
        </p:spPr>
      </p:pic>
      <p:pic>
        <p:nvPicPr>
          <p:cNvPr id="18" name="Picture 17" descr="A close up of a plant&#10;&#10;Description generated with very high confidence">
            <a:extLst>
              <a:ext uri="{FF2B5EF4-FFF2-40B4-BE49-F238E27FC236}">
                <a16:creationId xmlns:a16="http://schemas.microsoft.com/office/drawing/2014/main" id="{02C61964-66FF-4826-9E78-C1F5C842DB62}"/>
              </a:ext>
            </a:extLst>
          </p:cNvPr>
          <p:cNvPicPr>
            <a:picLocks noChangeAspect="1"/>
          </p:cNvPicPr>
          <p:nvPr/>
        </p:nvPicPr>
        <p:blipFill>
          <a:blip r:embed="rId4"/>
          <a:stretch>
            <a:fillRect/>
          </a:stretch>
        </p:blipFill>
        <p:spPr>
          <a:xfrm>
            <a:off x="493203" y="2586143"/>
            <a:ext cx="2730594" cy="3949755"/>
          </a:xfrm>
          <a:prstGeom prst="rect">
            <a:avLst/>
          </a:prstGeom>
        </p:spPr>
      </p:pic>
      <p:sp>
        <p:nvSpPr>
          <p:cNvPr id="19" name="TextBox 18">
            <a:extLst>
              <a:ext uri="{FF2B5EF4-FFF2-40B4-BE49-F238E27FC236}">
                <a16:creationId xmlns:a16="http://schemas.microsoft.com/office/drawing/2014/main" id="{947BF3A2-985A-4298-B508-F62D6276D854}"/>
              </a:ext>
            </a:extLst>
          </p:cNvPr>
          <p:cNvSpPr txBox="1"/>
          <p:nvPr/>
        </p:nvSpPr>
        <p:spPr>
          <a:xfrm>
            <a:off x="436725" y="6395227"/>
            <a:ext cx="2862100" cy="393954"/>
          </a:xfrm>
          <a:prstGeom prst="rect">
            <a:avLst/>
          </a:prstGeom>
          <a:noFill/>
        </p:spPr>
        <p:txBody>
          <a:bodyPr wrap="square" rtlCol="0">
            <a:spAutoFit/>
          </a:bodyPr>
          <a:lstStyle/>
          <a:p>
            <a:r>
              <a:rPr lang="en-US" sz="900" dirty="0"/>
              <a:t>Image: Chris Evans, University of Illinois, Bugwood.org</a:t>
            </a:r>
            <a:r>
              <a:rPr lang="en-US" dirty="0"/>
              <a:t> </a:t>
            </a:r>
            <a:endParaRPr lang="en-GB" dirty="0"/>
          </a:p>
        </p:txBody>
      </p:sp>
      <p:sp>
        <p:nvSpPr>
          <p:cNvPr id="29" name="TextBox 28">
            <a:extLst>
              <a:ext uri="{FF2B5EF4-FFF2-40B4-BE49-F238E27FC236}">
                <a16:creationId xmlns:a16="http://schemas.microsoft.com/office/drawing/2014/main" id="{D08C0604-61D2-458C-983B-1D82B3140B81}"/>
              </a:ext>
            </a:extLst>
          </p:cNvPr>
          <p:cNvSpPr txBox="1"/>
          <p:nvPr/>
        </p:nvSpPr>
        <p:spPr>
          <a:xfrm>
            <a:off x="7069243" y="3854829"/>
            <a:ext cx="2862100" cy="393954"/>
          </a:xfrm>
          <a:prstGeom prst="rect">
            <a:avLst/>
          </a:prstGeom>
          <a:noFill/>
        </p:spPr>
        <p:txBody>
          <a:bodyPr wrap="square" rtlCol="0">
            <a:spAutoFit/>
          </a:bodyPr>
          <a:lstStyle/>
          <a:p>
            <a:r>
              <a:rPr lang="en-US" sz="900" dirty="0"/>
              <a:t>Image: Chris Evans, University of Illinois, Bugwood.org</a:t>
            </a:r>
            <a:r>
              <a:rPr lang="en-US" dirty="0"/>
              <a:t> </a:t>
            </a:r>
            <a:endParaRPr lang="en-GB" dirty="0"/>
          </a:p>
        </p:txBody>
      </p:sp>
      <p:grpSp>
        <p:nvGrpSpPr>
          <p:cNvPr id="33" name="Group 32">
            <a:extLst>
              <a:ext uri="{FF2B5EF4-FFF2-40B4-BE49-F238E27FC236}">
                <a16:creationId xmlns:a16="http://schemas.microsoft.com/office/drawing/2014/main" id="{752BA117-E96E-442C-83E4-41E071CAB294}"/>
              </a:ext>
            </a:extLst>
          </p:cNvPr>
          <p:cNvGrpSpPr/>
          <p:nvPr/>
        </p:nvGrpSpPr>
        <p:grpSpPr>
          <a:xfrm>
            <a:off x="3771411" y="6119627"/>
            <a:ext cx="3037455" cy="1342522"/>
            <a:chOff x="3771411" y="6119627"/>
            <a:chExt cx="3037455" cy="1342522"/>
          </a:xfrm>
        </p:grpSpPr>
        <p:sp>
          <p:nvSpPr>
            <p:cNvPr id="34" name="ZoneTexte 27">
              <a:extLst>
                <a:ext uri="{FF2B5EF4-FFF2-40B4-BE49-F238E27FC236}">
                  <a16:creationId xmlns:a16="http://schemas.microsoft.com/office/drawing/2014/main" id="{E7C5F444-680E-4D2E-B5AA-ECFB20DF6C18}"/>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5" name="Picture 34" descr="A close up of a sign&#10;&#10;Description generated with very high confidence">
              <a:extLst>
                <a:ext uri="{FF2B5EF4-FFF2-40B4-BE49-F238E27FC236}">
                  <a16:creationId xmlns:a16="http://schemas.microsoft.com/office/drawing/2014/main" id="{EF163739-1DAD-4EDA-8266-2AA6B904F82D}"/>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6" name="Picture 35" descr="Afficher l'image d'origine">
              <a:extLst>
                <a:ext uri="{FF2B5EF4-FFF2-40B4-BE49-F238E27FC236}">
                  <a16:creationId xmlns:a16="http://schemas.microsoft.com/office/drawing/2014/main" id="{9BF95723-FD1E-4168-8685-CB52F578AEF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Tree>
    <p:extLst>
      <p:ext uri="{BB962C8B-B14F-4D97-AF65-F5344CB8AC3E}">
        <p14:creationId xmlns:p14="http://schemas.microsoft.com/office/powerpoint/2010/main" val="3693510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L. cuneata</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286603" y="1063707"/>
            <a:ext cx="2882805" cy="1569660"/>
          </a:xfrm>
          <a:prstGeom prst="rect">
            <a:avLst/>
          </a:prstGeom>
          <a:noFill/>
        </p:spPr>
        <p:txBody>
          <a:bodyPr wrap="square" rtlCol="0">
            <a:spAutoFit/>
          </a:bodyPr>
          <a:lstStyle/>
          <a:p>
            <a:pPr algn="just"/>
            <a:r>
              <a:rPr lang="en-US" sz="1200" i="1" dirty="0"/>
              <a:t>Lespedeza cuneata </a:t>
            </a:r>
            <a:r>
              <a:rPr lang="en-GB" sz="1200" i="1" dirty="0">
                <a:cs typeface="Times New Roman" panose="02020603050405020304" pitchFamily="18" charset="0"/>
              </a:rPr>
              <a:t>is an e</a:t>
            </a:r>
            <a:r>
              <a:rPr lang="en-GB" sz="1200" dirty="0">
                <a:ea typeface="Calibri" panose="020F0502020204030204" pitchFamily="34" charset="0"/>
                <a:cs typeface="Times New Roman" panose="02020603050405020304" pitchFamily="18" charset="0"/>
              </a:rPr>
              <a:t>rect or sub-erect perennial herbaceous legume</a:t>
            </a:r>
            <a:r>
              <a:rPr lang="en-GB" sz="1100" dirty="0">
                <a:ea typeface="Calibri" panose="020F0502020204030204" pitchFamily="34" charset="0"/>
                <a:cs typeface="Times New Roman" panose="02020603050405020304" pitchFamily="18" charset="0"/>
              </a:rPr>
              <a:t> </a:t>
            </a:r>
            <a:r>
              <a:rPr lang="en-US" sz="1200" dirty="0"/>
              <a:t>native to Asia.</a:t>
            </a:r>
          </a:p>
          <a:p>
            <a:pPr algn="just"/>
            <a:r>
              <a:rPr lang="en-GB" sz="1200" dirty="0"/>
              <a:t> </a:t>
            </a:r>
          </a:p>
          <a:p>
            <a:pPr algn="just"/>
            <a:r>
              <a:rPr lang="en-GB" sz="1200" dirty="0"/>
              <a:t>As </a:t>
            </a:r>
            <a:r>
              <a:rPr lang="en-US" sz="1200" i="1" dirty="0"/>
              <a:t>Lespedeza cuneata </a:t>
            </a:r>
            <a:r>
              <a:rPr lang="en-GB" sz="1200" dirty="0"/>
              <a:t>is considered to be a threat to native biodiversity, its appearance in new areas should be reported immediately to us.  </a:t>
            </a:r>
          </a:p>
        </p:txBody>
      </p:sp>
      <p:sp>
        <p:nvSpPr>
          <p:cNvPr id="3" name="ZoneTexte 2"/>
          <p:cNvSpPr txBox="1"/>
          <p:nvPr/>
        </p:nvSpPr>
        <p:spPr>
          <a:xfrm>
            <a:off x="3785371" y="1070264"/>
            <a:ext cx="3083020" cy="2677656"/>
          </a:xfrm>
          <a:prstGeom prst="rect">
            <a:avLst/>
          </a:prstGeom>
          <a:noFill/>
        </p:spPr>
        <p:txBody>
          <a:bodyPr wrap="square" rtlCol="0">
            <a:spAutoFit/>
          </a:bodyPr>
          <a:lstStyle/>
          <a:p>
            <a:pPr algn="just"/>
            <a:r>
              <a:rPr lang="en-US" sz="1200" i="1" dirty="0">
                <a:ea typeface="Calibri" panose="020F0502020204030204" pitchFamily="34" charset="0"/>
              </a:rPr>
              <a:t>Lespedeza cuneata</a:t>
            </a:r>
            <a:r>
              <a:rPr lang="en-US" sz="1200" dirty="0">
                <a:ea typeface="Calibri" panose="020F0502020204030204" pitchFamily="34" charset="0"/>
              </a:rPr>
              <a:t> can thrive under a variety of conditions, crowding out native species in natural areas. The species forms dense stands in areas where it invades, reducing light availability and potentially increasing competition for soil water. Invasions into oak savannas in southeastern Kansas (US) have reduced native plant species richness and reduced the abundance of invertebrate species. </a:t>
            </a:r>
            <a:r>
              <a:rPr lang="en-GB" sz="1200" i="1" spc="10" dirty="0">
                <a:ea typeface="Calibri" panose="020F0502020204030204" pitchFamily="34" charset="0"/>
              </a:rPr>
              <a:t>L. cuneata</a:t>
            </a:r>
            <a:r>
              <a:rPr lang="en-GB" sz="1200" spc="10" dirty="0">
                <a:ea typeface="Calibri" panose="020F0502020204030204" pitchFamily="34" charset="0"/>
              </a:rPr>
              <a:t> may also have impacts on native plant communities through allelopathic effects. Allelopathic chemicals have been found to reduce native grass species’ performance by up to 60%. </a:t>
            </a:r>
            <a:endParaRPr lang="en-GB" sz="1200" dirty="0"/>
          </a:p>
        </p:txBody>
      </p:sp>
      <p:sp>
        <p:nvSpPr>
          <p:cNvPr id="4" name="ZoneTexte 3"/>
          <p:cNvSpPr txBox="1"/>
          <p:nvPr/>
        </p:nvSpPr>
        <p:spPr>
          <a:xfrm>
            <a:off x="7408718" y="1063707"/>
            <a:ext cx="2971800" cy="2677656"/>
          </a:xfrm>
          <a:prstGeom prst="rect">
            <a:avLst/>
          </a:prstGeom>
          <a:noFill/>
        </p:spPr>
        <p:txBody>
          <a:bodyPr wrap="square" rtlCol="0">
            <a:spAutoFit/>
          </a:bodyPr>
          <a:lstStyle/>
          <a:p>
            <a:pPr algn="just">
              <a:tabLst>
                <a:tab pos="2204720" algn="l"/>
              </a:tabLst>
            </a:pPr>
            <a:r>
              <a:rPr lang="en-US" sz="1200" dirty="0"/>
              <a:t>The species is currently absent from the natural environment in the EPPO region.</a:t>
            </a:r>
          </a:p>
          <a:p>
            <a:pPr algn="just">
              <a:tabLst>
                <a:tab pos="2204720" algn="l"/>
              </a:tabLst>
            </a:pPr>
            <a:endParaRPr lang="en-US" sz="1200" dirty="0"/>
          </a:p>
          <a:p>
            <a:pPr algn="just">
              <a:tabLst>
                <a:tab pos="2204720" algn="l"/>
              </a:tabLst>
            </a:pPr>
            <a:r>
              <a:rPr lang="en-US" sz="1200" dirty="0"/>
              <a:t>Throughout its invasive range, the species invades habitats such as g</a:t>
            </a:r>
            <a:r>
              <a:rPr lang="en-GB" sz="1200" dirty="0" err="1">
                <a:ea typeface="Calibri" panose="020F0502020204030204" pitchFamily="34" charset="0"/>
              </a:rPr>
              <a:t>rassland</a:t>
            </a:r>
            <a:r>
              <a:rPr lang="en-GB" sz="1200" dirty="0">
                <a:ea typeface="Calibri" panose="020F0502020204030204" pitchFamily="34" charset="0"/>
              </a:rPr>
              <a:t>, woodland, forests, edges of wetlands, pastures, and disturbed sites. The species may be grown on a small scale and available from horticultural suppliers in the EPPO region. The species is also utilised as a forage species outside of the EPPO region and could be imported into the region for this purpose in the search for new protein plants in the future. </a:t>
            </a:r>
            <a:endParaRPr lang="en-GB" sz="1200" dirty="0"/>
          </a:p>
        </p:txBody>
      </p:sp>
      <p:pic>
        <p:nvPicPr>
          <p:cNvPr id="8" name="Picture 7" descr="A close up of a tree&#10;&#10;Description generated with very high confidence">
            <a:extLst>
              <a:ext uri="{FF2B5EF4-FFF2-40B4-BE49-F238E27FC236}">
                <a16:creationId xmlns:a16="http://schemas.microsoft.com/office/drawing/2014/main" id="{430BFED2-8B4C-4833-B8FF-C2F5F14AFDCF}"/>
              </a:ext>
            </a:extLst>
          </p:cNvPr>
          <p:cNvPicPr>
            <a:picLocks noChangeAspect="1"/>
          </p:cNvPicPr>
          <p:nvPr/>
        </p:nvPicPr>
        <p:blipFill>
          <a:blip r:embed="rId2"/>
          <a:stretch>
            <a:fillRect/>
          </a:stretch>
        </p:blipFill>
        <p:spPr>
          <a:xfrm>
            <a:off x="451279" y="2633367"/>
            <a:ext cx="2428875" cy="3648075"/>
          </a:xfrm>
          <a:prstGeom prst="rect">
            <a:avLst/>
          </a:prstGeom>
        </p:spPr>
      </p:pic>
      <p:sp>
        <p:nvSpPr>
          <p:cNvPr id="12" name="TextBox 11">
            <a:extLst>
              <a:ext uri="{FF2B5EF4-FFF2-40B4-BE49-F238E27FC236}">
                <a16:creationId xmlns:a16="http://schemas.microsoft.com/office/drawing/2014/main" id="{D59A2539-DE63-4875-BBFE-E42C92E38CC7}"/>
              </a:ext>
            </a:extLst>
          </p:cNvPr>
          <p:cNvSpPr txBox="1"/>
          <p:nvPr/>
        </p:nvSpPr>
        <p:spPr>
          <a:xfrm>
            <a:off x="388398" y="6158319"/>
            <a:ext cx="2760913" cy="393954"/>
          </a:xfrm>
          <a:prstGeom prst="rect">
            <a:avLst/>
          </a:prstGeom>
          <a:noFill/>
        </p:spPr>
        <p:txBody>
          <a:bodyPr wrap="square" rtlCol="0">
            <a:spAutoFit/>
          </a:bodyPr>
          <a:lstStyle/>
          <a:p>
            <a:r>
              <a:rPr lang="en-US" sz="900" dirty="0"/>
              <a:t>Image: Chris Evans, University of Illinois, Bugwood.org</a:t>
            </a:r>
            <a:r>
              <a:rPr lang="en-US" dirty="0"/>
              <a:t> </a:t>
            </a:r>
            <a:endParaRPr lang="en-GB" dirty="0"/>
          </a:p>
        </p:txBody>
      </p:sp>
      <p:pic>
        <p:nvPicPr>
          <p:cNvPr id="14" name="Picture 13" descr="A close up of a green field&#10;&#10;Description generated with very high confidence">
            <a:extLst>
              <a:ext uri="{FF2B5EF4-FFF2-40B4-BE49-F238E27FC236}">
                <a16:creationId xmlns:a16="http://schemas.microsoft.com/office/drawing/2014/main" id="{453371AE-3BFE-4549-8794-45EF822C1198}"/>
              </a:ext>
            </a:extLst>
          </p:cNvPr>
          <p:cNvPicPr>
            <a:picLocks noChangeAspect="1"/>
          </p:cNvPicPr>
          <p:nvPr/>
        </p:nvPicPr>
        <p:blipFill>
          <a:blip r:embed="rId3"/>
          <a:stretch>
            <a:fillRect/>
          </a:stretch>
        </p:blipFill>
        <p:spPr>
          <a:xfrm>
            <a:off x="7751776" y="3741363"/>
            <a:ext cx="2326944" cy="2951582"/>
          </a:xfrm>
          <a:prstGeom prst="rect">
            <a:avLst/>
          </a:prstGeom>
        </p:spPr>
      </p:pic>
      <p:sp>
        <p:nvSpPr>
          <p:cNvPr id="15" name="TextBox 14">
            <a:extLst>
              <a:ext uri="{FF2B5EF4-FFF2-40B4-BE49-F238E27FC236}">
                <a16:creationId xmlns:a16="http://schemas.microsoft.com/office/drawing/2014/main" id="{F9251C27-2535-4BA5-BBE9-7ABC583B70C1}"/>
              </a:ext>
            </a:extLst>
          </p:cNvPr>
          <p:cNvSpPr txBox="1"/>
          <p:nvPr/>
        </p:nvSpPr>
        <p:spPr>
          <a:xfrm>
            <a:off x="7658026" y="6693699"/>
            <a:ext cx="2852495" cy="230832"/>
          </a:xfrm>
          <a:prstGeom prst="rect">
            <a:avLst/>
          </a:prstGeom>
          <a:noFill/>
        </p:spPr>
        <p:txBody>
          <a:bodyPr wrap="square" rtlCol="0">
            <a:spAutoFit/>
          </a:bodyPr>
          <a:lstStyle/>
          <a:p>
            <a:r>
              <a:rPr lang="en-GB" sz="900" dirty="0"/>
              <a:t>Image: Dan Tenaglia, Missouriplants.com, Bugwood.org</a:t>
            </a:r>
          </a:p>
        </p:txBody>
      </p:sp>
      <p:pic>
        <p:nvPicPr>
          <p:cNvPr id="17" name="Picture 16" descr="A herd of zebra walking across a grass covered field&#10;&#10;Description generated with high confidence">
            <a:extLst>
              <a:ext uri="{FF2B5EF4-FFF2-40B4-BE49-F238E27FC236}">
                <a16:creationId xmlns:a16="http://schemas.microsoft.com/office/drawing/2014/main" id="{74996CEC-F3CD-4A49-9A2F-6F70AFA66172}"/>
              </a:ext>
            </a:extLst>
          </p:cNvPr>
          <p:cNvPicPr>
            <a:picLocks noChangeAspect="1"/>
          </p:cNvPicPr>
          <p:nvPr/>
        </p:nvPicPr>
        <p:blipFill>
          <a:blip r:embed="rId4"/>
          <a:stretch>
            <a:fillRect/>
          </a:stretch>
        </p:blipFill>
        <p:spPr>
          <a:xfrm>
            <a:off x="3891280" y="3779837"/>
            <a:ext cx="2895600" cy="2447925"/>
          </a:xfrm>
          <a:prstGeom prst="rect">
            <a:avLst/>
          </a:prstGeom>
        </p:spPr>
      </p:pic>
      <p:sp>
        <p:nvSpPr>
          <p:cNvPr id="18" name="TextBox 17">
            <a:extLst>
              <a:ext uri="{FF2B5EF4-FFF2-40B4-BE49-F238E27FC236}">
                <a16:creationId xmlns:a16="http://schemas.microsoft.com/office/drawing/2014/main" id="{E452201F-4578-4B67-A268-199AD2CEC6FC}"/>
              </a:ext>
            </a:extLst>
          </p:cNvPr>
          <p:cNvSpPr txBox="1"/>
          <p:nvPr/>
        </p:nvSpPr>
        <p:spPr>
          <a:xfrm>
            <a:off x="3806321" y="6178415"/>
            <a:ext cx="3083019" cy="230832"/>
          </a:xfrm>
          <a:prstGeom prst="rect">
            <a:avLst/>
          </a:prstGeom>
          <a:noFill/>
        </p:spPr>
        <p:txBody>
          <a:bodyPr wrap="square" rtlCol="0">
            <a:spAutoFit/>
          </a:bodyPr>
          <a:lstStyle/>
          <a:p>
            <a:r>
              <a:rPr lang="en-US" sz="900" dirty="0"/>
              <a:t>Image: Chuck </a:t>
            </a:r>
            <a:r>
              <a:rPr lang="en-US" sz="900" dirty="0" err="1"/>
              <a:t>Bargeron</a:t>
            </a:r>
            <a:r>
              <a:rPr lang="en-US" sz="900" dirty="0"/>
              <a:t>, University of Georgia, Bugwood.org </a:t>
            </a:r>
            <a:endParaRPr lang="en-GB" sz="900" dirty="0"/>
          </a:p>
        </p:txBody>
      </p:sp>
    </p:spTree>
    <p:extLst>
      <p:ext uri="{BB962C8B-B14F-4D97-AF65-F5344CB8AC3E}">
        <p14:creationId xmlns:p14="http://schemas.microsoft.com/office/powerpoint/2010/main" val="3212715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Triadica sebifera</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3046988"/>
          </a:xfrm>
          <a:prstGeom prst="rect">
            <a:avLst/>
          </a:prstGeom>
          <a:noFill/>
        </p:spPr>
        <p:txBody>
          <a:bodyPr wrap="square" rtlCol="0">
            <a:spAutoFit/>
          </a:bodyPr>
          <a:lstStyle/>
          <a:p>
            <a:pPr algn="just"/>
            <a:r>
              <a:rPr lang="en-US" sz="1200" dirty="0"/>
              <a:t>A deciduous tree 20 to 30 meters tall. Low-spreading and multi-forked to tall and columnar. Stem often crooked and gnarled. Bark is grey, brown, and rough. Exudes a milky sap. Twigs slender. Petioles 2-6 cm long, with 2 sessile disc-shaped glands at the apex. Leaf-blades broadly rhombic-ovate, 2-7.5 x 1.5-7 cm, abruptly acutely acuminate, broadly cuneate to rounded, </a:t>
            </a:r>
            <a:r>
              <a:rPr lang="en-US" sz="1200" dirty="0" err="1"/>
              <a:t>subtruncate</a:t>
            </a:r>
            <a:r>
              <a:rPr lang="en-US" sz="1200" dirty="0"/>
              <a:t> at the base, entire, lateral nerves 7-12 pairs, glaucous beneath. Stipules 1-2 mm long, obtuse. </a:t>
            </a:r>
            <a:r>
              <a:rPr lang="en-US" sz="1200" i="1" dirty="0"/>
              <a:t>T. sebifera</a:t>
            </a:r>
            <a:r>
              <a:rPr lang="en-US" sz="1200" dirty="0"/>
              <a:t> flowers from April to June, producing both male and female flowers. Fruits are 1 cm three-lobed capsules expected to mature in the autumn. </a:t>
            </a:r>
            <a:endParaRPr lang="en-GB" sz="1200" dirty="0"/>
          </a:p>
        </p:txBody>
      </p:sp>
      <p:sp>
        <p:nvSpPr>
          <p:cNvPr id="6" name="ZoneTexte 5"/>
          <p:cNvSpPr txBox="1"/>
          <p:nvPr/>
        </p:nvSpPr>
        <p:spPr>
          <a:xfrm>
            <a:off x="3668898" y="935509"/>
            <a:ext cx="3139967" cy="2862322"/>
          </a:xfrm>
          <a:prstGeom prst="rect">
            <a:avLst/>
          </a:prstGeom>
          <a:noFill/>
        </p:spPr>
        <p:txBody>
          <a:bodyPr wrap="square" rtlCol="0">
            <a:spAutoFit/>
          </a:bodyPr>
          <a:lstStyle/>
          <a:p>
            <a:pPr algn="just"/>
            <a:r>
              <a:rPr lang="en-GB" sz="1200" dirty="0"/>
              <a:t>Because </a:t>
            </a:r>
            <a:r>
              <a:rPr lang="en-IE" sz="1200" i="1" dirty="0"/>
              <a:t>Triadica sebifera </a:t>
            </a:r>
            <a:r>
              <a:rPr lang="en-IE" sz="1200" dirty="0"/>
              <a:t>has the potential to </a:t>
            </a:r>
            <a:r>
              <a:rPr lang="en-GB" sz="1200" dirty="0"/>
              <a:t>impact the habitats it invades, including native plant species and important ecosystem services, it is important to report any sightings to plant protection authorities. Early detection will allow a rapid implementation of appropriate measures against </a:t>
            </a:r>
            <a:r>
              <a:rPr lang="en-IE" sz="1200" i="1" dirty="0"/>
              <a:t>Triadica sebifera</a:t>
            </a:r>
            <a:r>
              <a:rPr lang="en-GB" sz="1200" dirty="0"/>
              <a:t>.   </a:t>
            </a:r>
          </a:p>
          <a:p>
            <a:r>
              <a:rPr lang="en-GB" sz="1200" dirty="0"/>
              <a:t> </a:t>
            </a:r>
          </a:p>
          <a:p>
            <a:r>
              <a:rPr lang="en-GB" sz="1200" dirty="0"/>
              <a:t>If you see </a:t>
            </a:r>
            <a:r>
              <a:rPr lang="en-IE" sz="1200" i="1" dirty="0"/>
              <a:t>Triadica sebifera</a:t>
            </a:r>
            <a:r>
              <a:rPr lang="en-GB" sz="1200" dirty="0"/>
              <a:t>:  </a:t>
            </a:r>
          </a:p>
          <a:p>
            <a:pPr marL="171450" indent="-171450" algn="just">
              <a:buFont typeface="Arial" panose="020B0604020202020204" pitchFamily="34" charset="0"/>
              <a:buChar char="•"/>
            </a:pPr>
            <a:r>
              <a:rPr lang="en-GB" sz="1200" dirty="0"/>
              <a:t>Check the identification of the species with other tree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1" name="Picture 30" descr="https://bugwoodcloud.org/images/768x512/2132025.jpg">
            <a:extLst>
              <a:ext uri="{FF2B5EF4-FFF2-40B4-BE49-F238E27FC236}">
                <a16:creationId xmlns:a16="http://schemas.microsoft.com/office/drawing/2014/main" id="{FAC967FB-D27D-4BDF-976C-C999280C858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39344" y="1548890"/>
            <a:ext cx="3574391" cy="2311910"/>
          </a:xfrm>
          <a:prstGeom prst="rect">
            <a:avLst/>
          </a:prstGeom>
          <a:noFill/>
          <a:ln>
            <a:noFill/>
          </a:ln>
        </p:spPr>
      </p:pic>
      <p:pic>
        <p:nvPicPr>
          <p:cNvPr id="24" name="Picture 23" descr="A close up of a tree&#10;&#10;Description generated with very high confidence">
            <a:extLst>
              <a:ext uri="{FF2B5EF4-FFF2-40B4-BE49-F238E27FC236}">
                <a16:creationId xmlns:a16="http://schemas.microsoft.com/office/drawing/2014/main" id="{CC599B98-5229-4E22-B85D-7FB50E4B19DF}"/>
              </a:ext>
            </a:extLst>
          </p:cNvPr>
          <p:cNvPicPr>
            <a:picLocks noChangeAspect="1"/>
          </p:cNvPicPr>
          <p:nvPr/>
        </p:nvPicPr>
        <p:blipFill>
          <a:blip r:embed="rId4"/>
          <a:stretch>
            <a:fillRect/>
          </a:stretch>
        </p:blipFill>
        <p:spPr>
          <a:xfrm>
            <a:off x="486008" y="3982497"/>
            <a:ext cx="2784226" cy="2243003"/>
          </a:xfrm>
          <a:prstGeom prst="rect">
            <a:avLst/>
          </a:prstGeom>
        </p:spPr>
      </p:pic>
      <p:sp>
        <p:nvSpPr>
          <p:cNvPr id="25" name="TextBox 24">
            <a:extLst>
              <a:ext uri="{FF2B5EF4-FFF2-40B4-BE49-F238E27FC236}">
                <a16:creationId xmlns:a16="http://schemas.microsoft.com/office/drawing/2014/main" id="{755348B8-9DE7-4C9F-BC07-6CFA2DDED790}"/>
              </a:ext>
            </a:extLst>
          </p:cNvPr>
          <p:cNvSpPr txBox="1"/>
          <p:nvPr/>
        </p:nvSpPr>
        <p:spPr>
          <a:xfrm>
            <a:off x="383691" y="6406353"/>
            <a:ext cx="2870412" cy="369332"/>
          </a:xfrm>
          <a:prstGeom prst="rect">
            <a:avLst/>
          </a:prstGeom>
          <a:noFill/>
        </p:spPr>
        <p:txBody>
          <a:bodyPr wrap="square" rtlCol="0">
            <a:spAutoFit/>
          </a:bodyPr>
          <a:lstStyle/>
          <a:p>
            <a:r>
              <a:rPr lang="en-US" sz="900" dirty="0"/>
              <a:t>Image: Cheryl McCormick, University of Florida, Bugwood.org</a:t>
            </a:r>
            <a:endParaRPr lang="en-GB" sz="900" dirty="0"/>
          </a:p>
        </p:txBody>
      </p:sp>
      <p:sp>
        <p:nvSpPr>
          <p:cNvPr id="29" name="TextBox 28">
            <a:extLst>
              <a:ext uri="{FF2B5EF4-FFF2-40B4-BE49-F238E27FC236}">
                <a16:creationId xmlns:a16="http://schemas.microsoft.com/office/drawing/2014/main" id="{C2642DF5-0D72-4E2C-9EFF-73178BEF918A}"/>
              </a:ext>
            </a:extLst>
          </p:cNvPr>
          <p:cNvSpPr txBox="1"/>
          <p:nvPr/>
        </p:nvSpPr>
        <p:spPr>
          <a:xfrm>
            <a:off x="7075776" y="3809492"/>
            <a:ext cx="2870412" cy="230832"/>
          </a:xfrm>
          <a:prstGeom prst="rect">
            <a:avLst/>
          </a:prstGeom>
          <a:noFill/>
        </p:spPr>
        <p:txBody>
          <a:bodyPr wrap="square" rtlCol="0">
            <a:spAutoFit/>
          </a:bodyPr>
          <a:lstStyle/>
          <a:p>
            <a:r>
              <a:rPr lang="en-US" sz="900" dirty="0"/>
              <a:t>Image: Chris Evans, University of Illinois, Bugwood.org</a:t>
            </a:r>
            <a:endParaRPr lang="en-GB" sz="900" dirty="0"/>
          </a:p>
        </p:txBody>
      </p:sp>
      <p:grpSp>
        <p:nvGrpSpPr>
          <p:cNvPr id="33" name="Group 32">
            <a:extLst>
              <a:ext uri="{FF2B5EF4-FFF2-40B4-BE49-F238E27FC236}">
                <a16:creationId xmlns:a16="http://schemas.microsoft.com/office/drawing/2014/main" id="{25FF349F-EEAF-4BB6-8693-CE1F153B6FA7}"/>
              </a:ext>
            </a:extLst>
          </p:cNvPr>
          <p:cNvGrpSpPr/>
          <p:nvPr/>
        </p:nvGrpSpPr>
        <p:grpSpPr>
          <a:xfrm>
            <a:off x="3771411" y="6119627"/>
            <a:ext cx="3037455" cy="1342522"/>
            <a:chOff x="3771411" y="6119627"/>
            <a:chExt cx="3037455" cy="1342522"/>
          </a:xfrm>
        </p:grpSpPr>
        <p:sp>
          <p:nvSpPr>
            <p:cNvPr id="34" name="ZoneTexte 27">
              <a:extLst>
                <a:ext uri="{FF2B5EF4-FFF2-40B4-BE49-F238E27FC236}">
                  <a16:creationId xmlns:a16="http://schemas.microsoft.com/office/drawing/2014/main" id="{8944EE7A-796C-4249-90E3-5DD1CBB83102}"/>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5" name="Picture 34" descr="A close up of a sign&#10;&#10;Description generated with very high confidence">
              <a:extLst>
                <a:ext uri="{FF2B5EF4-FFF2-40B4-BE49-F238E27FC236}">
                  <a16:creationId xmlns:a16="http://schemas.microsoft.com/office/drawing/2014/main" id="{2FB47435-5D36-4A0B-B670-503CB73842EA}"/>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6" name="Picture 35" descr="Afficher l'image d'origine">
              <a:extLst>
                <a:ext uri="{FF2B5EF4-FFF2-40B4-BE49-F238E27FC236}">
                  <a16:creationId xmlns:a16="http://schemas.microsoft.com/office/drawing/2014/main" id="{844931FB-A2D8-456D-91D2-345225687CF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Tree>
    <p:extLst>
      <p:ext uri="{BB962C8B-B14F-4D97-AF65-F5344CB8AC3E}">
        <p14:creationId xmlns:p14="http://schemas.microsoft.com/office/powerpoint/2010/main" val="3145696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T. sebifera</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368885" y="1102793"/>
            <a:ext cx="2882805" cy="1384995"/>
          </a:xfrm>
          <a:prstGeom prst="rect">
            <a:avLst/>
          </a:prstGeom>
          <a:noFill/>
        </p:spPr>
        <p:txBody>
          <a:bodyPr wrap="square" rtlCol="0">
            <a:spAutoFit/>
          </a:bodyPr>
          <a:lstStyle/>
          <a:p>
            <a:pPr algn="just"/>
            <a:r>
              <a:rPr lang="en-US" sz="1200" i="1" dirty="0"/>
              <a:t>Triadica sebifera </a:t>
            </a:r>
            <a:r>
              <a:rPr lang="en-US" sz="1200" dirty="0"/>
              <a:t>is a deciduous medium sized tree species which is native to Asia.</a:t>
            </a:r>
          </a:p>
          <a:p>
            <a:pPr algn="just"/>
            <a:r>
              <a:rPr lang="en-GB" sz="1200" dirty="0"/>
              <a:t> </a:t>
            </a:r>
          </a:p>
          <a:p>
            <a:pPr algn="just"/>
            <a:r>
              <a:rPr lang="en-GB" sz="1200" dirty="0"/>
              <a:t>As </a:t>
            </a:r>
            <a:r>
              <a:rPr lang="en-GB" sz="1200" i="1" dirty="0"/>
              <a:t>Triadica sebifera </a:t>
            </a:r>
            <a:r>
              <a:rPr lang="en-GB" sz="1200" dirty="0"/>
              <a:t>is considered to be a threat to native biodiversity, its appearance in the natural environment should be reported immediately to us.  </a:t>
            </a:r>
          </a:p>
        </p:txBody>
      </p:sp>
      <p:sp>
        <p:nvSpPr>
          <p:cNvPr id="3" name="ZoneTexte 2"/>
          <p:cNvSpPr txBox="1"/>
          <p:nvPr/>
        </p:nvSpPr>
        <p:spPr>
          <a:xfrm>
            <a:off x="3785371" y="1070264"/>
            <a:ext cx="3083020" cy="2677656"/>
          </a:xfrm>
          <a:prstGeom prst="rect">
            <a:avLst/>
          </a:prstGeom>
          <a:noFill/>
        </p:spPr>
        <p:txBody>
          <a:bodyPr wrap="square" rtlCol="0">
            <a:spAutoFit/>
          </a:bodyPr>
          <a:lstStyle/>
          <a:p>
            <a:pPr algn="just"/>
            <a:r>
              <a:rPr lang="en-GB" sz="1200" i="1" dirty="0">
                <a:ea typeface="Calibri" panose="020F0502020204030204" pitchFamily="34" charset="0"/>
              </a:rPr>
              <a:t>T. sebifera</a:t>
            </a:r>
            <a:r>
              <a:rPr lang="en-GB" sz="1200" dirty="0">
                <a:ea typeface="Calibri" panose="020F0502020204030204" pitchFamily="34" charset="0"/>
              </a:rPr>
              <a:t> has a long history of deliberate planting within the EPPO region. Seeds can be bought on the internet and shipped nearly anywhere in the EPPO region. </a:t>
            </a:r>
          </a:p>
          <a:p>
            <a:pPr algn="just"/>
            <a:endParaRPr lang="en-GB" sz="1200" dirty="0">
              <a:solidFill>
                <a:srgbClr val="000000"/>
              </a:solidFill>
              <a:ea typeface="Calibri" panose="020F0502020204030204" pitchFamily="34" charset="0"/>
            </a:endParaRPr>
          </a:p>
          <a:p>
            <a:pPr algn="just"/>
            <a:r>
              <a:rPr lang="en-GB" sz="1200" dirty="0">
                <a:solidFill>
                  <a:srgbClr val="000000"/>
                </a:solidFill>
                <a:ea typeface="Calibri" panose="020F0502020204030204" pitchFamily="34" charset="0"/>
              </a:rPr>
              <a:t>In the USA, </a:t>
            </a:r>
            <a:r>
              <a:rPr lang="en-GB" sz="1200" i="1" dirty="0">
                <a:solidFill>
                  <a:srgbClr val="000000"/>
                </a:solidFill>
                <a:ea typeface="Calibri" panose="020F0502020204030204" pitchFamily="34" charset="0"/>
              </a:rPr>
              <a:t>T. sebifera</a:t>
            </a:r>
            <a:r>
              <a:rPr lang="en-GB" sz="1200" dirty="0">
                <a:solidFill>
                  <a:srgbClr val="000000"/>
                </a:solidFill>
                <a:ea typeface="Calibri" panose="020F0502020204030204" pitchFamily="34" charset="0"/>
              </a:rPr>
              <a:t> displaces native plant species and establishes dominant stands and can transform areas of prairie and grassland to woody thickets within ten years. </a:t>
            </a:r>
            <a:r>
              <a:rPr lang="en-GB" sz="1200" i="1" dirty="0">
                <a:ea typeface="Calibri" panose="020F0502020204030204" pitchFamily="34" charset="0"/>
              </a:rPr>
              <a:t>T. sebifera</a:t>
            </a:r>
            <a:r>
              <a:rPr lang="en-GB" sz="1200" dirty="0">
                <a:ea typeface="Calibri" panose="020F0502020204030204" pitchFamily="34" charset="0"/>
              </a:rPr>
              <a:t> can decrease water quality. The species can also displace native species reducing genetic resources.  </a:t>
            </a:r>
            <a:r>
              <a:rPr lang="en-GB" sz="1200" dirty="0">
                <a:solidFill>
                  <a:srgbClr val="000000"/>
                </a:solidFill>
                <a:ea typeface="Calibri" panose="020F0502020204030204" pitchFamily="34" charset="0"/>
              </a:rPr>
              <a:t>When leaf material becomes incorporated into the water body, this has shown to be toxic to amphibians. </a:t>
            </a:r>
            <a:endParaRPr lang="en-GB" sz="1200" dirty="0"/>
          </a:p>
        </p:txBody>
      </p:sp>
      <p:sp>
        <p:nvSpPr>
          <p:cNvPr id="4" name="ZoneTexte 3"/>
          <p:cNvSpPr txBox="1"/>
          <p:nvPr/>
        </p:nvSpPr>
        <p:spPr>
          <a:xfrm>
            <a:off x="7408718" y="1063707"/>
            <a:ext cx="2971800" cy="2123658"/>
          </a:xfrm>
          <a:prstGeom prst="rect">
            <a:avLst/>
          </a:prstGeom>
          <a:noFill/>
        </p:spPr>
        <p:txBody>
          <a:bodyPr wrap="square" rtlCol="0">
            <a:spAutoFit/>
          </a:bodyPr>
          <a:lstStyle/>
          <a:p>
            <a:pPr algn="just"/>
            <a:r>
              <a:rPr lang="en-US" sz="1200" dirty="0"/>
              <a:t>The species is a major invasive species in the Southern States in the US, and presently, the species is absent from the natural environment in the EPPO region. </a:t>
            </a:r>
          </a:p>
          <a:p>
            <a:pPr algn="just"/>
            <a:endParaRPr lang="en-US" sz="1200" dirty="0">
              <a:ea typeface="Calibri" panose="020F0502020204030204" pitchFamily="34" charset="0"/>
            </a:endParaRPr>
          </a:p>
          <a:p>
            <a:pPr algn="just"/>
            <a:r>
              <a:rPr lang="en-GB" sz="1200" dirty="0">
                <a:ea typeface="Calibri" panose="020F0502020204030204" pitchFamily="34" charset="0"/>
              </a:rPr>
              <a:t>In North America, </a:t>
            </a:r>
            <a:r>
              <a:rPr lang="en-GB" sz="1200" i="1" dirty="0">
                <a:ea typeface="Calibri" panose="020F0502020204030204" pitchFamily="34" charset="0"/>
              </a:rPr>
              <a:t>T. sebifera</a:t>
            </a:r>
            <a:r>
              <a:rPr lang="en-GB" sz="1200" dirty="0">
                <a:ea typeface="Calibri" panose="020F0502020204030204" pitchFamily="34" charset="0"/>
              </a:rPr>
              <a:t> has a wide environmental tolerance and can thrive in many different habitats including forests, wetlands, grasslands, coastal prairie, mesic sites, disturbed sites, low-lying fields, swamp, and scrubby flatlands. </a:t>
            </a:r>
            <a:endParaRPr lang="en-GB" sz="1200" dirty="0"/>
          </a:p>
        </p:txBody>
      </p:sp>
      <p:pic>
        <p:nvPicPr>
          <p:cNvPr id="8" name="Picture 7" descr="A large green field with trees in the background&#10;&#10;Description generated with very high confidence">
            <a:extLst>
              <a:ext uri="{FF2B5EF4-FFF2-40B4-BE49-F238E27FC236}">
                <a16:creationId xmlns:a16="http://schemas.microsoft.com/office/drawing/2014/main" id="{4241560D-FFA0-4EAB-9EB0-E08761818B8C}"/>
              </a:ext>
            </a:extLst>
          </p:cNvPr>
          <p:cNvPicPr>
            <a:picLocks noChangeAspect="1"/>
          </p:cNvPicPr>
          <p:nvPr/>
        </p:nvPicPr>
        <p:blipFill>
          <a:blip r:embed="rId2"/>
          <a:stretch>
            <a:fillRect/>
          </a:stretch>
        </p:blipFill>
        <p:spPr>
          <a:xfrm>
            <a:off x="3826754" y="3747920"/>
            <a:ext cx="2960126" cy="2428875"/>
          </a:xfrm>
          <a:prstGeom prst="rect">
            <a:avLst/>
          </a:prstGeom>
        </p:spPr>
      </p:pic>
      <p:sp>
        <p:nvSpPr>
          <p:cNvPr id="12" name="TextBox 11">
            <a:extLst>
              <a:ext uri="{FF2B5EF4-FFF2-40B4-BE49-F238E27FC236}">
                <a16:creationId xmlns:a16="http://schemas.microsoft.com/office/drawing/2014/main" id="{92AF1763-627B-429B-9428-895931A7395C}"/>
              </a:ext>
            </a:extLst>
          </p:cNvPr>
          <p:cNvSpPr txBox="1"/>
          <p:nvPr/>
        </p:nvSpPr>
        <p:spPr>
          <a:xfrm>
            <a:off x="3785371" y="6194259"/>
            <a:ext cx="2870412" cy="369332"/>
          </a:xfrm>
          <a:prstGeom prst="rect">
            <a:avLst/>
          </a:prstGeom>
          <a:noFill/>
        </p:spPr>
        <p:txBody>
          <a:bodyPr wrap="square" rtlCol="0">
            <a:spAutoFit/>
          </a:bodyPr>
          <a:lstStyle/>
          <a:p>
            <a:r>
              <a:rPr lang="en-US" sz="900" dirty="0"/>
              <a:t>Image: David J. Moorhead, University of Georgia, Bugwood.org</a:t>
            </a:r>
            <a:endParaRPr lang="en-GB" sz="900" dirty="0"/>
          </a:p>
        </p:txBody>
      </p:sp>
      <p:pic>
        <p:nvPicPr>
          <p:cNvPr id="14" name="Picture 13" descr="A close up of a tree&#10;&#10;Description generated with very high confidence">
            <a:extLst>
              <a:ext uri="{FF2B5EF4-FFF2-40B4-BE49-F238E27FC236}">
                <a16:creationId xmlns:a16="http://schemas.microsoft.com/office/drawing/2014/main" id="{F2D493B3-86B4-4061-A98D-E57019A09CBA}"/>
              </a:ext>
            </a:extLst>
          </p:cNvPr>
          <p:cNvPicPr>
            <a:picLocks noChangeAspect="1"/>
          </p:cNvPicPr>
          <p:nvPr/>
        </p:nvPicPr>
        <p:blipFill>
          <a:blip r:embed="rId3"/>
          <a:stretch>
            <a:fillRect/>
          </a:stretch>
        </p:blipFill>
        <p:spPr>
          <a:xfrm>
            <a:off x="394083" y="2598720"/>
            <a:ext cx="2745357" cy="3648075"/>
          </a:xfrm>
          <a:prstGeom prst="rect">
            <a:avLst/>
          </a:prstGeom>
        </p:spPr>
      </p:pic>
      <p:sp>
        <p:nvSpPr>
          <p:cNvPr id="15" name="TextBox 14">
            <a:extLst>
              <a:ext uri="{FF2B5EF4-FFF2-40B4-BE49-F238E27FC236}">
                <a16:creationId xmlns:a16="http://schemas.microsoft.com/office/drawing/2014/main" id="{66FC148F-013C-463C-8DE4-72F53CE1A301}"/>
              </a:ext>
            </a:extLst>
          </p:cNvPr>
          <p:cNvSpPr txBox="1"/>
          <p:nvPr/>
        </p:nvSpPr>
        <p:spPr>
          <a:xfrm>
            <a:off x="331555" y="6246795"/>
            <a:ext cx="2870412" cy="230832"/>
          </a:xfrm>
          <a:prstGeom prst="rect">
            <a:avLst/>
          </a:prstGeom>
          <a:noFill/>
        </p:spPr>
        <p:txBody>
          <a:bodyPr wrap="square" rtlCol="0">
            <a:spAutoFit/>
          </a:bodyPr>
          <a:lstStyle/>
          <a:p>
            <a:r>
              <a:rPr lang="en-US" sz="900" dirty="0"/>
              <a:t>Image: Chris Evans, University of Illinois, Bugwood.org</a:t>
            </a:r>
            <a:endParaRPr lang="en-GB" sz="900" dirty="0"/>
          </a:p>
        </p:txBody>
      </p:sp>
      <p:pic>
        <p:nvPicPr>
          <p:cNvPr id="17" name="Picture 16" descr="A close up of a green plant&#10;&#10;Description generated with very high confidence">
            <a:extLst>
              <a:ext uri="{FF2B5EF4-FFF2-40B4-BE49-F238E27FC236}">
                <a16:creationId xmlns:a16="http://schemas.microsoft.com/office/drawing/2014/main" id="{E5A71535-511A-4DE1-8ACB-99E5EA870509}"/>
              </a:ext>
            </a:extLst>
          </p:cNvPr>
          <p:cNvPicPr>
            <a:picLocks noChangeAspect="1"/>
          </p:cNvPicPr>
          <p:nvPr/>
        </p:nvPicPr>
        <p:blipFill>
          <a:blip r:embed="rId4"/>
          <a:stretch>
            <a:fillRect/>
          </a:stretch>
        </p:blipFill>
        <p:spPr>
          <a:xfrm>
            <a:off x="7853498" y="3247403"/>
            <a:ext cx="2057374" cy="3090095"/>
          </a:xfrm>
          <a:prstGeom prst="rect">
            <a:avLst/>
          </a:prstGeom>
        </p:spPr>
      </p:pic>
      <p:sp>
        <p:nvSpPr>
          <p:cNvPr id="18" name="TextBox 17">
            <a:extLst>
              <a:ext uri="{FF2B5EF4-FFF2-40B4-BE49-F238E27FC236}">
                <a16:creationId xmlns:a16="http://schemas.microsoft.com/office/drawing/2014/main" id="{5D095D68-517E-45E8-867F-3C1432B6A9D4}"/>
              </a:ext>
            </a:extLst>
          </p:cNvPr>
          <p:cNvSpPr txBox="1"/>
          <p:nvPr/>
        </p:nvSpPr>
        <p:spPr>
          <a:xfrm>
            <a:off x="7465398" y="6383119"/>
            <a:ext cx="2870412" cy="230832"/>
          </a:xfrm>
          <a:prstGeom prst="rect">
            <a:avLst/>
          </a:prstGeom>
          <a:noFill/>
        </p:spPr>
        <p:txBody>
          <a:bodyPr wrap="square" rtlCol="0">
            <a:spAutoFit/>
          </a:bodyPr>
          <a:lstStyle/>
          <a:p>
            <a:r>
              <a:rPr lang="en-US" sz="900" dirty="0"/>
              <a:t>Image: Chris Evans, University of Illinois, Bugwood.org</a:t>
            </a:r>
            <a:endParaRPr lang="en-GB" sz="900" dirty="0"/>
          </a:p>
        </p:txBody>
      </p:sp>
    </p:spTree>
    <p:extLst>
      <p:ext uri="{BB962C8B-B14F-4D97-AF65-F5344CB8AC3E}">
        <p14:creationId xmlns:p14="http://schemas.microsoft.com/office/powerpoint/2010/main" val="471366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Salvinia molesta</a:t>
              </a:r>
            </a:p>
            <a:p>
              <a:pPr algn="ctr">
                <a:lnSpc>
                  <a:spcPts val="1100"/>
                </a:lnSpc>
              </a:pPr>
              <a:r>
                <a:rPr lang="en-GB" sz="1100" b="1" dirty="0"/>
                <a:t>A threat to waterways in the EPPO region</a:t>
              </a:r>
            </a:p>
          </p:txBody>
        </p:sp>
        <p:cxnSp>
          <p:nvCxnSpPr>
            <p:cNvPr id="23" name="Connecteur droit 22"/>
            <p:cNvCxnSpPr/>
            <p:nvPr/>
          </p:nvCxnSpPr>
          <p:spPr>
            <a:xfrm>
              <a:off x="7280058" y="870857"/>
              <a:ext cx="8276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9731520" y="870857"/>
              <a:ext cx="8276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2308324"/>
          </a:xfrm>
          <a:prstGeom prst="rect">
            <a:avLst/>
          </a:prstGeom>
          <a:noFill/>
        </p:spPr>
        <p:txBody>
          <a:bodyPr wrap="square" rtlCol="0">
            <a:spAutoFit/>
          </a:bodyPr>
          <a:lstStyle/>
          <a:p>
            <a:pPr algn="just"/>
            <a:r>
              <a:rPr lang="en-GB" sz="1200" i="1" dirty="0"/>
              <a:t>Salvinia molesta</a:t>
            </a:r>
            <a:r>
              <a:rPr lang="en-GB" sz="1200" dirty="0"/>
              <a:t> </a:t>
            </a:r>
            <a:r>
              <a:rPr lang="en-US" sz="1200" dirty="0"/>
              <a:t>is a free-floating fern. The three growth stages (primary, secondary and tertiary), may make identification of the species difficult. The small-leafed primary stage is typical of plants invading open water.  The secondary form is slightly larger with leaves slightly folded, and the tertiary stage is typical of mature stands with larger deeply folded and densely packed leaves. The species’ fronds are positioned in whorls of three along a rhizome, with individual plants growing up to 30 cm. </a:t>
            </a:r>
            <a:endParaRPr lang="en-GB" sz="1200" dirty="0"/>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Salvinia molesta </a:t>
            </a:r>
            <a:r>
              <a:rPr lang="en-IE" sz="1200" dirty="0"/>
              <a:t>has the potential to </a:t>
            </a:r>
            <a:r>
              <a:rPr lang="en-GB" sz="1200" dirty="0"/>
              <a:t>seriously impact the habitats it invades, including native plant species, associated insects and important ecosystem services, it is important to report any sightings to plant protection authorities. Early detection will allow a rapid implementation of appropriate measures against </a:t>
            </a:r>
            <a:r>
              <a:rPr lang="en-IE" sz="1200" i="1" dirty="0"/>
              <a:t>Salvinia molesta </a:t>
            </a:r>
            <a:r>
              <a:rPr lang="en-GB" sz="1200" dirty="0"/>
              <a:t>.   </a:t>
            </a:r>
          </a:p>
          <a:p>
            <a:r>
              <a:rPr lang="en-GB" sz="1200" dirty="0"/>
              <a:t> </a:t>
            </a:r>
          </a:p>
          <a:p>
            <a:r>
              <a:rPr lang="en-GB" sz="1200" dirty="0"/>
              <a:t>If you see </a:t>
            </a:r>
            <a:r>
              <a:rPr lang="en-IE" sz="1200" i="1" dirty="0"/>
              <a:t>Salvinia molesta </a:t>
            </a:r>
            <a:r>
              <a:rPr lang="en-GB" sz="1200" dirty="0"/>
              <a:t>:  </a:t>
            </a:r>
          </a:p>
          <a:p>
            <a:pPr marL="171450" indent="-171450" algn="just">
              <a:buFont typeface="Arial" panose="020B0604020202020204" pitchFamily="34" charset="0"/>
              <a:buChar char="•"/>
            </a:pPr>
            <a:r>
              <a:rPr lang="en-GB" sz="1200" dirty="0"/>
              <a:t>Check the identification of the species with other aquatic native plants.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29" name="Picture 28" descr="A group of green plants&#10;&#10;Description generated with very high confidence">
            <a:extLst>
              <a:ext uri="{FF2B5EF4-FFF2-40B4-BE49-F238E27FC236}">
                <a16:creationId xmlns:a16="http://schemas.microsoft.com/office/drawing/2014/main" id="{7D919417-A3C2-4909-85E8-4478B3582DF8}"/>
              </a:ext>
            </a:extLst>
          </p:cNvPr>
          <p:cNvPicPr>
            <a:picLocks noChangeAspect="1"/>
          </p:cNvPicPr>
          <p:nvPr/>
        </p:nvPicPr>
        <p:blipFill>
          <a:blip r:embed="rId3"/>
          <a:stretch>
            <a:fillRect/>
          </a:stretch>
        </p:blipFill>
        <p:spPr>
          <a:xfrm>
            <a:off x="7160127" y="1179417"/>
            <a:ext cx="3531686" cy="2941569"/>
          </a:xfrm>
          <a:prstGeom prst="rect">
            <a:avLst/>
          </a:prstGeom>
        </p:spPr>
      </p:pic>
      <p:pic>
        <p:nvPicPr>
          <p:cNvPr id="1026" name="Picture 2" descr="Image result for salvinia molesta drawing">
            <a:extLst>
              <a:ext uri="{FF2B5EF4-FFF2-40B4-BE49-F238E27FC236}">
                <a16:creationId xmlns:a16="http://schemas.microsoft.com/office/drawing/2014/main" id="{B4D6F944-75FF-4D53-8B98-2726E89CA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59264" y="3449277"/>
            <a:ext cx="2844800" cy="335883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8B250B9D-A8EB-4742-AC0E-6DB12685439C}"/>
              </a:ext>
            </a:extLst>
          </p:cNvPr>
          <p:cNvGrpSpPr/>
          <p:nvPr/>
        </p:nvGrpSpPr>
        <p:grpSpPr>
          <a:xfrm>
            <a:off x="3771411" y="6119627"/>
            <a:ext cx="3037455" cy="1342522"/>
            <a:chOff x="3771411" y="6119627"/>
            <a:chExt cx="3037455" cy="1342522"/>
          </a:xfrm>
        </p:grpSpPr>
        <p:sp>
          <p:nvSpPr>
            <p:cNvPr id="33" name="ZoneTexte 27">
              <a:extLst>
                <a:ext uri="{FF2B5EF4-FFF2-40B4-BE49-F238E27FC236}">
                  <a16:creationId xmlns:a16="http://schemas.microsoft.com/office/drawing/2014/main" id="{EE819170-2F48-4DFC-B230-DC7C1A88F004}"/>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4" name="Picture 33" descr="A close up of a sign&#10;&#10;Description generated with very high confidence">
              <a:extLst>
                <a:ext uri="{FF2B5EF4-FFF2-40B4-BE49-F238E27FC236}">
                  <a16:creationId xmlns:a16="http://schemas.microsoft.com/office/drawing/2014/main" id="{162602AC-A238-4450-9B3F-70678AC5F337}"/>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5" name="Picture 34" descr="Afficher l'image d'origine">
              <a:extLst>
                <a:ext uri="{FF2B5EF4-FFF2-40B4-BE49-F238E27FC236}">
                  <a16:creationId xmlns:a16="http://schemas.microsoft.com/office/drawing/2014/main" id="{DD100487-1414-4911-AFEF-FB136C73635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
        <p:nvSpPr>
          <p:cNvPr id="36" name="TextBox 35">
            <a:extLst>
              <a:ext uri="{FF2B5EF4-FFF2-40B4-BE49-F238E27FC236}">
                <a16:creationId xmlns:a16="http://schemas.microsoft.com/office/drawing/2014/main" id="{69B2518D-14E4-4F30-885D-279E867277ED}"/>
              </a:ext>
            </a:extLst>
          </p:cNvPr>
          <p:cNvSpPr txBox="1"/>
          <p:nvPr/>
        </p:nvSpPr>
        <p:spPr>
          <a:xfrm>
            <a:off x="7105920" y="4131274"/>
            <a:ext cx="2882805" cy="230832"/>
          </a:xfrm>
          <a:prstGeom prst="rect">
            <a:avLst/>
          </a:prstGeom>
          <a:noFill/>
        </p:spPr>
        <p:txBody>
          <a:bodyPr wrap="square" rtlCol="0">
            <a:spAutoFit/>
          </a:bodyPr>
          <a:lstStyle/>
          <a:p>
            <a:r>
              <a:rPr lang="en-GB" sz="900" dirty="0"/>
              <a:t>Image: Robert </a:t>
            </a:r>
            <a:r>
              <a:rPr lang="en-GB" sz="900" dirty="0" err="1"/>
              <a:t>Vidéki</a:t>
            </a:r>
            <a:r>
              <a:rPr lang="en-GB" sz="900" dirty="0"/>
              <a:t>, Doronicum </a:t>
            </a:r>
            <a:r>
              <a:rPr lang="en-GB" sz="900" dirty="0" err="1"/>
              <a:t>Kft</a:t>
            </a:r>
            <a:r>
              <a:rPr lang="en-GB" sz="900" dirty="0"/>
              <a:t>., Bugwood.org</a:t>
            </a:r>
          </a:p>
        </p:txBody>
      </p:sp>
    </p:spTree>
    <p:extLst>
      <p:ext uri="{BB962C8B-B14F-4D97-AF65-F5344CB8AC3E}">
        <p14:creationId xmlns:p14="http://schemas.microsoft.com/office/powerpoint/2010/main" val="1260280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Salvinia molesta</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286603" y="2665062"/>
            <a:ext cx="2882805" cy="1754326"/>
          </a:xfrm>
          <a:prstGeom prst="rect">
            <a:avLst/>
          </a:prstGeom>
          <a:noFill/>
        </p:spPr>
        <p:txBody>
          <a:bodyPr wrap="square" rtlCol="0">
            <a:spAutoFit/>
          </a:bodyPr>
          <a:lstStyle/>
          <a:p>
            <a:pPr algn="just"/>
            <a:r>
              <a:rPr lang="en-GB" sz="1200" i="1" dirty="0"/>
              <a:t>Salvinia molesta </a:t>
            </a:r>
            <a:r>
              <a:rPr lang="en-GB" sz="1200" dirty="0"/>
              <a:t>is a perennial floating aquatic fern, native to South America and is an EPPO A2 pest, recommended for regulation as a quarantine pest. </a:t>
            </a:r>
          </a:p>
          <a:p>
            <a:pPr algn="just"/>
            <a:endParaRPr lang="en-GB" sz="1200" dirty="0"/>
          </a:p>
          <a:p>
            <a:pPr algn="just"/>
            <a:r>
              <a:rPr lang="en-GB" sz="1200" dirty="0"/>
              <a:t>As </a:t>
            </a:r>
            <a:r>
              <a:rPr lang="en-GB" sz="1200" i="1" dirty="0"/>
              <a:t>Salvinia molesta </a:t>
            </a:r>
            <a:r>
              <a:rPr lang="en-GB" sz="1200" dirty="0"/>
              <a:t>is considered to be a serious threat to waterways, its appearance in new areas should be reported immediately to us.  </a:t>
            </a:r>
          </a:p>
        </p:txBody>
      </p:sp>
      <p:sp>
        <p:nvSpPr>
          <p:cNvPr id="3" name="ZoneTexte 2"/>
          <p:cNvSpPr txBox="1"/>
          <p:nvPr/>
        </p:nvSpPr>
        <p:spPr>
          <a:xfrm>
            <a:off x="3785371" y="1070264"/>
            <a:ext cx="3083020" cy="2677656"/>
          </a:xfrm>
          <a:prstGeom prst="rect">
            <a:avLst/>
          </a:prstGeom>
          <a:noFill/>
        </p:spPr>
        <p:txBody>
          <a:bodyPr wrap="square" rtlCol="0">
            <a:spAutoFit/>
          </a:bodyPr>
          <a:lstStyle/>
          <a:p>
            <a:pPr algn="just"/>
            <a:r>
              <a:rPr lang="en-US" sz="1200" dirty="0"/>
              <a:t>Mats of </a:t>
            </a:r>
            <a:r>
              <a:rPr lang="en-US" sz="1200" i="1" dirty="0"/>
              <a:t>S. molesta</a:t>
            </a:r>
            <a:r>
              <a:rPr lang="en-US" sz="1200" dirty="0"/>
              <a:t> can cause similar problems to those caused by excessive growth of other floating plants; for example, they can reduce access to the water for recreation; interfere with various engineering structures such as weirs, floodgates or locks; block drains and cause flooding; stop livestock reaching water; prevent photosynthesis in the water below the mat; degrade water; have negative impacts on native animals and plants more generally by significantly altering aquatic ecosystems; reduce the aesthetic appeal of water bodies; and </a:t>
            </a:r>
            <a:r>
              <a:rPr lang="en-US" sz="1200" dirty="0" err="1"/>
              <a:t>favour</a:t>
            </a:r>
            <a:r>
              <a:rPr lang="en-US" sz="1200" dirty="0"/>
              <a:t> the spread of certain diseases spread by mosquitos and snails.</a:t>
            </a:r>
            <a:endParaRPr lang="en-GB" sz="1200" dirty="0"/>
          </a:p>
        </p:txBody>
      </p:sp>
      <p:sp>
        <p:nvSpPr>
          <p:cNvPr id="4" name="ZoneTexte 3"/>
          <p:cNvSpPr txBox="1"/>
          <p:nvPr/>
        </p:nvSpPr>
        <p:spPr>
          <a:xfrm>
            <a:off x="7408718" y="1063707"/>
            <a:ext cx="2971800" cy="2492990"/>
          </a:xfrm>
          <a:prstGeom prst="rect">
            <a:avLst/>
          </a:prstGeom>
          <a:noFill/>
        </p:spPr>
        <p:txBody>
          <a:bodyPr wrap="square" rtlCol="0">
            <a:spAutoFit/>
          </a:bodyPr>
          <a:lstStyle/>
          <a:p>
            <a:pPr algn="just"/>
            <a:r>
              <a:rPr lang="en-GB" sz="1200" i="1" dirty="0"/>
              <a:t>Salvinia molesta</a:t>
            </a:r>
            <a:r>
              <a:rPr lang="en-GB" sz="1200" dirty="0"/>
              <a:t> is most often found in stagnant or slow-flowing waters such as lakes, slow-flowing rivers or streams, wetlands, rice paddies, irrigation channels, ditches, ponds and canals. </a:t>
            </a:r>
          </a:p>
          <a:p>
            <a:pPr algn="just"/>
            <a:endParaRPr lang="en-GB" sz="1200" dirty="0"/>
          </a:p>
          <a:p>
            <a:pPr algn="just"/>
            <a:r>
              <a:rPr lang="en-GB" sz="1200" dirty="0"/>
              <a:t>In the EPPO region,</a:t>
            </a:r>
            <a:r>
              <a:rPr lang="en-GB" sz="1200" i="1" dirty="0"/>
              <a:t> S. molesta</a:t>
            </a:r>
            <a:r>
              <a:rPr lang="en-GB" sz="1200" dirty="0"/>
              <a:t> has been found in Austria, Belgium, France (Corsica), Germany, Italy, Israel, the Netherlands and Portugal, but it is not clear if reports represent established populations. </a:t>
            </a:r>
          </a:p>
          <a:p>
            <a:pPr algn="just"/>
            <a:endParaRPr lang="en-GB" sz="1200" i="1" dirty="0"/>
          </a:p>
          <a:p>
            <a:pPr algn="just"/>
            <a:endParaRPr lang="en-IE" sz="1200" dirty="0"/>
          </a:p>
        </p:txBody>
      </p:sp>
      <p:pic>
        <p:nvPicPr>
          <p:cNvPr id="17" name="Picture 16" descr="A close up of a green field&#10;&#10;Description generated with very high confidence">
            <a:extLst>
              <a:ext uri="{FF2B5EF4-FFF2-40B4-BE49-F238E27FC236}">
                <a16:creationId xmlns:a16="http://schemas.microsoft.com/office/drawing/2014/main" id="{8014FE79-52F5-451C-A9D3-B4E19CC1D4EA}"/>
              </a:ext>
            </a:extLst>
          </p:cNvPr>
          <p:cNvPicPr>
            <a:picLocks noChangeAspect="1"/>
          </p:cNvPicPr>
          <p:nvPr/>
        </p:nvPicPr>
        <p:blipFill>
          <a:blip r:embed="rId2"/>
          <a:stretch>
            <a:fillRect/>
          </a:stretch>
        </p:blipFill>
        <p:spPr>
          <a:xfrm>
            <a:off x="389464" y="757678"/>
            <a:ext cx="2729144" cy="1779861"/>
          </a:xfrm>
          <a:prstGeom prst="rect">
            <a:avLst/>
          </a:prstGeom>
        </p:spPr>
      </p:pic>
      <p:pic>
        <p:nvPicPr>
          <p:cNvPr id="18" name="Picture 17" descr="C:\Users\mdnether\AppData\Local\Microsoft\Windows\Temporary Internet Files\Content.Outlook\6WANZKD6\DSC00835.JPG">
            <a:extLst>
              <a:ext uri="{FF2B5EF4-FFF2-40B4-BE49-F238E27FC236}">
                <a16:creationId xmlns:a16="http://schemas.microsoft.com/office/drawing/2014/main" id="{3BEAF41B-90FD-467A-B8F2-AB1DBED3175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63185" y="3964419"/>
            <a:ext cx="2918108" cy="2706850"/>
          </a:xfrm>
          <a:prstGeom prst="rect">
            <a:avLst/>
          </a:prstGeom>
          <a:noFill/>
          <a:ln>
            <a:noFill/>
          </a:ln>
          <a:extLst/>
        </p:spPr>
      </p:pic>
      <p:pic>
        <p:nvPicPr>
          <p:cNvPr id="8" name="Picture 7" descr="A close up of food&#10;&#10;Description generated with very high confidence">
            <a:extLst>
              <a:ext uri="{FF2B5EF4-FFF2-40B4-BE49-F238E27FC236}">
                <a16:creationId xmlns:a16="http://schemas.microsoft.com/office/drawing/2014/main" id="{8DD05F11-5F93-44FB-90EB-8503775D3B0A}"/>
              </a:ext>
            </a:extLst>
          </p:cNvPr>
          <p:cNvPicPr>
            <a:picLocks noChangeAspect="1"/>
          </p:cNvPicPr>
          <p:nvPr/>
        </p:nvPicPr>
        <p:blipFill>
          <a:blip r:embed="rId4"/>
          <a:stretch>
            <a:fillRect/>
          </a:stretch>
        </p:blipFill>
        <p:spPr>
          <a:xfrm>
            <a:off x="7479588" y="3161041"/>
            <a:ext cx="2882805" cy="3249920"/>
          </a:xfrm>
          <a:prstGeom prst="rect">
            <a:avLst/>
          </a:prstGeom>
        </p:spPr>
      </p:pic>
      <p:sp>
        <p:nvSpPr>
          <p:cNvPr id="9" name="TextBox 8">
            <a:extLst>
              <a:ext uri="{FF2B5EF4-FFF2-40B4-BE49-F238E27FC236}">
                <a16:creationId xmlns:a16="http://schemas.microsoft.com/office/drawing/2014/main" id="{6F0A658B-D026-41DC-B7F1-6E0820A2B96C}"/>
              </a:ext>
            </a:extLst>
          </p:cNvPr>
          <p:cNvSpPr txBox="1"/>
          <p:nvPr/>
        </p:nvSpPr>
        <p:spPr>
          <a:xfrm>
            <a:off x="7410638" y="6374760"/>
            <a:ext cx="2882805" cy="230832"/>
          </a:xfrm>
          <a:prstGeom prst="rect">
            <a:avLst/>
          </a:prstGeom>
          <a:noFill/>
        </p:spPr>
        <p:txBody>
          <a:bodyPr wrap="square" rtlCol="0">
            <a:spAutoFit/>
          </a:bodyPr>
          <a:lstStyle/>
          <a:p>
            <a:r>
              <a:rPr lang="en-GB" sz="900" dirty="0"/>
              <a:t>Image: Robert </a:t>
            </a:r>
            <a:r>
              <a:rPr lang="en-GB" sz="900" dirty="0" err="1"/>
              <a:t>Vidéki</a:t>
            </a:r>
            <a:r>
              <a:rPr lang="en-GB" sz="900" dirty="0"/>
              <a:t>, Doronicum </a:t>
            </a:r>
            <a:r>
              <a:rPr lang="en-GB" sz="900" dirty="0" err="1"/>
              <a:t>Kft</a:t>
            </a:r>
            <a:r>
              <a:rPr lang="en-GB" sz="900" dirty="0"/>
              <a:t>., Bugwood.org</a:t>
            </a:r>
          </a:p>
        </p:txBody>
      </p:sp>
      <p:pic>
        <p:nvPicPr>
          <p:cNvPr id="22" name="Picture 21" descr="A close up of a flower&#10;&#10;Description generated with very high confidence">
            <a:extLst>
              <a:ext uri="{FF2B5EF4-FFF2-40B4-BE49-F238E27FC236}">
                <a16:creationId xmlns:a16="http://schemas.microsoft.com/office/drawing/2014/main" id="{2CFE3261-7563-4982-B423-D6A68ADEBA6E}"/>
              </a:ext>
            </a:extLst>
          </p:cNvPr>
          <p:cNvPicPr>
            <a:picLocks noChangeAspect="1"/>
          </p:cNvPicPr>
          <p:nvPr/>
        </p:nvPicPr>
        <p:blipFill>
          <a:blip r:embed="rId5"/>
          <a:stretch>
            <a:fillRect/>
          </a:stretch>
        </p:blipFill>
        <p:spPr>
          <a:xfrm>
            <a:off x="329421" y="4366047"/>
            <a:ext cx="2789188" cy="1973345"/>
          </a:xfrm>
          <a:prstGeom prst="rect">
            <a:avLst/>
          </a:prstGeom>
        </p:spPr>
      </p:pic>
      <p:sp>
        <p:nvSpPr>
          <p:cNvPr id="23" name="TextBox 22">
            <a:extLst>
              <a:ext uri="{FF2B5EF4-FFF2-40B4-BE49-F238E27FC236}">
                <a16:creationId xmlns:a16="http://schemas.microsoft.com/office/drawing/2014/main" id="{9685E94F-88D5-44CC-9CE9-8CD95909C26A}"/>
              </a:ext>
            </a:extLst>
          </p:cNvPr>
          <p:cNvSpPr txBox="1"/>
          <p:nvPr/>
        </p:nvSpPr>
        <p:spPr>
          <a:xfrm>
            <a:off x="246411" y="6311937"/>
            <a:ext cx="2882805" cy="230832"/>
          </a:xfrm>
          <a:prstGeom prst="rect">
            <a:avLst/>
          </a:prstGeom>
          <a:noFill/>
        </p:spPr>
        <p:txBody>
          <a:bodyPr wrap="square" rtlCol="0">
            <a:spAutoFit/>
          </a:bodyPr>
          <a:lstStyle/>
          <a:p>
            <a:r>
              <a:rPr lang="en-GB" sz="900" dirty="0"/>
              <a:t>Image: Barry Rice, sarracenia.com, Bugwood.org</a:t>
            </a:r>
          </a:p>
        </p:txBody>
      </p:sp>
      <p:sp>
        <p:nvSpPr>
          <p:cNvPr id="16" name="TextBox 15">
            <a:extLst>
              <a:ext uri="{FF2B5EF4-FFF2-40B4-BE49-F238E27FC236}">
                <a16:creationId xmlns:a16="http://schemas.microsoft.com/office/drawing/2014/main" id="{497C6A95-A2DF-4195-9A39-BEEA9F318CB3}"/>
              </a:ext>
            </a:extLst>
          </p:cNvPr>
          <p:cNvSpPr txBox="1"/>
          <p:nvPr/>
        </p:nvSpPr>
        <p:spPr>
          <a:xfrm>
            <a:off x="303284" y="2495535"/>
            <a:ext cx="2882805" cy="230832"/>
          </a:xfrm>
          <a:prstGeom prst="rect">
            <a:avLst/>
          </a:prstGeom>
          <a:noFill/>
        </p:spPr>
        <p:txBody>
          <a:bodyPr wrap="square" rtlCol="0">
            <a:spAutoFit/>
          </a:bodyPr>
          <a:lstStyle/>
          <a:p>
            <a:r>
              <a:rPr lang="en-GB" sz="900" dirty="0"/>
              <a:t>Image: Jean-Marc Dufour-</a:t>
            </a:r>
            <a:r>
              <a:rPr lang="en-GB" sz="900" dirty="0" err="1"/>
              <a:t>Dror</a:t>
            </a:r>
            <a:r>
              <a:rPr lang="en-GB" sz="900" dirty="0"/>
              <a:t>, EPPO Global Database</a:t>
            </a:r>
          </a:p>
        </p:txBody>
      </p:sp>
      <p:sp>
        <p:nvSpPr>
          <p:cNvPr id="19" name="TextBox 18">
            <a:extLst>
              <a:ext uri="{FF2B5EF4-FFF2-40B4-BE49-F238E27FC236}">
                <a16:creationId xmlns:a16="http://schemas.microsoft.com/office/drawing/2014/main" id="{E5FDD30A-485A-46B2-8205-2B6FCBEFEB55}"/>
              </a:ext>
            </a:extLst>
          </p:cNvPr>
          <p:cNvSpPr txBox="1"/>
          <p:nvPr/>
        </p:nvSpPr>
        <p:spPr>
          <a:xfrm>
            <a:off x="3897554" y="6656936"/>
            <a:ext cx="2882805" cy="369332"/>
          </a:xfrm>
          <a:prstGeom prst="rect">
            <a:avLst/>
          </a:prstGeom>
          <a:noFill/>
        </p:spPr>
        <p:txBody>
          <a:bodyPr wrap="square" rtlCol="0">
            <a:spAutoFit/>
          </a:bodyPr>
          <a:lstStyle/>
          <a:p>
            <a:r>
              <a:rPr lang="en-GB" sz="900" dirty="0"/>
              <a:t>Image: Michel Netherland, </a:t>
            </a:r>
            <a:r>
              <a:rPr lang="en-US" sz="900" dirty="0"/>
              <a:t>US Army Engineer Research and Development Center</a:t>
            </a:r>
            <a:endParaRPr lang="en-GB" sz="900" dirty="0"/>
          </a:p>
        </p:txBody>
      </p:sp>
    </p:spTree>
    <p:extLst>
      <p:ext uri="{BB962C8B-B14F-4D97-AF65-F5344CB8AC3E}">
        <p14:creationId xmlns:p14="http://schemas.microsoft.com/office/powerpoint/2010/main" val="1040897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Gymnocoronis spilanthoides</a:t>
              </a:r>
            </a:p>
            <a:p>
              <a:pPr algn="ctr">
                <a:lnSpc>
                  <a:spcPts val="1100"/>
                </a:lnSpc>
              </a:pPr>
              <a:r>
                <a:rPr lang="en-GB" sz="1100" b="1" dirty="0"/>
                <a:t>A threat to waterways in the EPPO region</a:t>
              </a:r>
            </a:p>
          </p:txBody>
        </p:sp>
        <p:cxnSp>
          <p:nvCxnSpPr>
            <p:cNvPr id="23" name="Connecteur droit 22"/>
            <p:cNvCxnSpPr>
              <a:cxnSpLocks/>
            </p:cNvCxnSpPr>
            <p:nvPr/>
          </p:nvCxnSpPr>
          <p:spPr>
            <a:xfrm>
              <a:off x="7280058" y="870857"/>
              <a:ext cx="40090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190480" y="870857"/>
              <a:ext cx="36866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3046988"/>
          </a:xfrm>
          <a:prstGeom prst="rect">
            <a:avLst/>
          </a:prstGeom>
          <a:noFill/>
        </p:spPr>
        <p:txBody>
          <a:bodyPr wrap="square" rtlCol="0">
            <a:spAutoFit/>
          </a:bodyPr>
          <a:lstStyle/>
          <a:p>
            <a:pPr marR="36195" algn="just">
              <a:spcBef>
                <a:spcPts val="400"/>
              </a:spcBef>
              <a:spcAft>
                <a:spcPts val="400"/>
              </a:spcAft>
              <a:tabLst>
                <a:tab pos="2204720" algn="l"/>
              </a:tabLst>
            </a:pPr>
            <a:r>
              <a:rPr lang="en-NZ" sz="1200" i="1" dirty="0">
                <a:ea typeface="Times New Roman" panose="02020603050405020304" pitchFamily="18" charset="0"/>
                <a:cs typeface="Times New Roman" panose="02020603050405020304" pitchFamily="18" charset="0"/>
              </a:rPr>
              <a:t>Gymnocoronis spilanthoides</a:t>
            </a:r>
            <a:r>
              <a:rPr lang="en-NZ" sz="1200" dirty="0">
                <a:ea typeface="Times New Roman" panose="02020603050405020304" pitchFamily="18" charset="0"/>
                <a:cs typeface="Times New Roman" panose="02020603050405020304" pitchFamily="18" charset="0"/>
              </a:rPr>
              <a:t> is an emergent perennial herb, either forming upright bushes up to 1.5 m tall, tangled sprawling floating mats or occasionally fully submerged in shallow water. Leaves lanceolate or ovate, opposite, 50 to 200 mm long 25 to 75 mm wide, serrate with wavy margins, veins pinnate. Submerged foliage usually entire but wavy margins, petiolate, 10 to 70 mm long.</a:t>
            </a:r>
            <a:r>
              <a:rPr lang="en-NZ" sz="1200" dirty="0">
                <a:solidFill>
                  <a:srgbClr val="000000"/>
                </a:solidFill>
                <a:ea typeface="Times New Roman" panose="02020603050405020304" pitchFamily="18" charset="0"/>
                <a:cs typeface="Times New Roman" panose="02020603050405020304" pitchFamily="18" charset="0"/>
              </a:rPr>
              <a:t> </a:t>
            </a:r>
            <a:r>
              <a:rPr lang="en-GB" sz="1200" dirty="0">
                <a:solidFill>
                  <a:srgbClr val="000000"/>
                </a:solidFill>
                <a:ea typeface="Times New Roman" panose="02020603050405020304" pitchFamily="18" charset="0"/>
                <a:cs typeface="Times New Roman" panose="02020603050405020304" pitchFamily="18" charset="0"/>
              </a:rPr>
              <a:t>As a white flowered aquatic species, </a:t>
            </a:r>
            <a:r>
              <a:rPr lang="en-NZ" sz="1200" i="1" dirty="0">
                <a:ea typeface="Times New Roman" panose="02020603050405020304" pitchFamily="18" charset="0"/>
                <a:cs typeface="Times New Roman" panose="02020603050405020304" pitchFamily="18" charset="0"/>
              </a:rPr>
              <a:t>G. spilanthoides</a:t>
            </a:r>
            <a:r>
              <a:rPr lang="en-NZ" sz="1200" dirty="0">
                <a:ea typeface="Times New Roman" panose="02020603050405020304" pitchFamily="18" charset="0"/>
                <a:cs typeface="Times New Roman" panose="02020603050405020304" pitchFamily="18" charset="0"/>
              </a:rPr>
              <a:t> could potentially be misidentified for </a:t>
            </a:r>
            <a:r>
              <a:rPr lang="en-NZ" sz="1200" i="1" dirty="0">
                <a:ea typeface="Times New Roman" panose="02020603050405020304" pitchFamily="18" charset="0"/>
                <a:cs typeface="Times New Roman" panose="02020603050405020304" pitchFamily="18" charset="0"/>
              </a:rPr>
              <a:t>Alternanthera philoxeroides</a:t>
            </a:r>
            <a:r>
              <a:rPr lang="en-NZ" sz="1200" dirty="0">
                <a:ea typeface="Times New Roman" panose="02020603050405020304" pitchFamily="18" charset="0"/>
                <a:cs typeface="Times New Roman" panose="02020603050405020304" pitchFamily="18" charset="0"/>
              </a:rPr>
              <a:t>, though for this species the flowers are more compact, the petals are shorter in length and the leaves are shorter.  </a:t>
            </a:r>
            <a:endParaRPr lang="en-GB" sz="1100" dirty="0">
              <a:effectLst/>
              <a:ea typeface="Times New Roman" panose="02020603050405020304" pitchFamily="18" charset="0"/>
              <a:cs typeface="Times New Roman" panose="02020603050405020304" pitchFamily="18" charset="0"/>
            </a:endParaRPr>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G. spilanthoides </a:t>
            </a:r>
            <a:r>
              <a:rPr lang="en-IE" sz="1200" dirty="0"/>
              <a:t>has the potential t</a:t>
            </a:r>
            <a:r>
              <a:rPr lang="en-IE" sz="1200" i="1" dirty="0"/>
              <a:t>o </a:t>
            </a:r>
            <a:r>
              <a:rPr lang="en-GB" sz="1200" dirty="0"/>
              <a:t>seriously impact the habitats it invades, including native plant species, associated insects and important ecosystem services, it is important to report any sightings to plant protection authorities. Early detection will allow a rapid implementation of appropriate measures against </a:t>
            </a:r>
            <a:r>
              <a:rPr lang="en-IE" sz="1200" i="1" dirty="0"/>
              <a:t>G. spilanthoides </a:t>
            </a:r>
            <a:r>
              <a:rPr lang="en-GB" sz="1200" dirty="0"/>
              <a:t>.   </a:t>
            </a:r>
          </a:p>
          <a:p>
            <a:r>
              <a:rPr lang="en-GB" sz="1200" dirty="0"/>
              <a:t> </a:t>
            </a:r>
          </a:p>
          <a:p>
            <a:r>
              <a:rPr lang="en-GB" sz="1200" dirty="0"/>
              <a:t>If you see </a:t>
            </a:r>
            <a:r>
              <a:rPr lang="en-IE" sz="1200" i="1" dirty="0"/>
              <a:t>G. spilanthoides</a:t>
            </a:r>
            <a:r>
              <a:rPr lang="en-GB" sz="1200" dirty="0"/>
              <a:t>:  </a:t>
            </a:r>
          </a:p>
          <a:p>
            <a:pPr marL="171450" indent="-171450" algn="just">
              <a:buFont typeface="Arial" panose="020B0604020202020204" pitchFamily="34" charset="0"/>
              <a:buChar char="•"/>
            </a:pPr>
            <a:r>
              <a:rPr lang="en-GB" sz="1200" dirty="0"/>
              <a:t>Check the identification of the species with other aquatic native plants.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3" name="Picture 32" descr="E:\Photos Gs\gymnocoronis spilanthoides PC3.jpg">
            <a:extLst>
              <a:ext uri="{FF2B5EF4-FFF2-40B4-BE49-F238E27FC236}">
                <a16:creationId xmlns:a16="http://schemas.microsoft.com/office/drawing/2014/main" id="{65561314-FBFC-461B-B424-0A0747A6F76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6845" y="1179418"/>
            <a:ext cx="3546891" cy="3108271"/>
          </a:xfrm>
          <a:prstGeom prst="rect">
            <a:avLst/>
          </a:prstGeom>
          <a:noFill/>
          <a:ln>
            <a:noFill/>
          </a:ln>
        </p:spPr>
      </p:pic>
      <p:pic>
        <p:nvPicPr>
          <p:cNvPr id="34" name="Picture 33" descr="E:\Photos Gs\gymnocoronis spilanthoides 5 Shel.JPG">
            <a:extLst>
              <a:ext uri="{FF2B5EF4-FFF2-40B4-BE49-F238E27FC236}">
                <a16:creationId xmlns:a16="http://schemas.microsoft.com/office/drawing/2014/main" id="{B951CD7B-0692-48AC-BFF0-BF62BD40D30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0379" y="3967745"/>
            <a:ext cx="2743418" cy="2192074"/>
          </a:xfrm>
          <a:prstGeom prst="rect">
            <a:avLst/>
          </a:prstGeom>
          <a:noFill/>
          <a:ln>
            <a:noFill/>
          </a:ln>
        </p:spPr>
      </p:pic>
      <p:grpSp>
        <p:nvGrpSpPr>
          <p:cNvPr id="29" name="Group 28">
            <a:extLst>
              <a:ext uri="{FF2B5EF4-FFF2-40B4-BE49-F238E27FC236}">
                <a16:creationId xmlns:a16="http://schemas.microsoft.com/office/drawing/2014/main" id="{2E4DC649-004A-4150-90E0-811CD3FA4941}"/>
              </a:ext>
            </a:extLst>
          </p:cNvPr>
          <p:cNvGrpSpPr/>
          <p:nvPr/>
        </p:nvGrpSpPr>
        <p:grpSpPr>
          <a:xfrm>
            <a:off x="3771411" y="6119627"/>
            <a:ext cx="3037455" cy="1342522"/>
            <a:chOff x="3771411" y="6119627"/>
            <a:chExt cx="3037455" cy="1342522"/>
          </a:xfrm>
        </p:grpSpPr>
        <p:sp>
          <p:nvSpPr>
            <p:cNvPr id="31" name="ZoneTexte 27">
              <a:extLst>
                <a:ext uri="{FF2B5EF4-FFF2-40B4-BE49-F238E27FC236}">
                  <a16:creationId xmlns:a16="http://schemas.microsoft.com/office/drawing/2014/main" id="{0AC6999A-4D46-41C1-90CB-D0E17A043813}"/>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5" name="Picture 34" descr="A close up of a sign&#10;&#10;Description generated with very high confidence">
              <a:extLst>
                <a:ext uri="{FF2B5EF4-FFF2-40B4-BE49-F238E27FC236}">
                  <a16:creationId xmlns:a16="http://schemas.microsoft.com/office/drawing/2014/main" id="{9604376A-CFC5-43EC-BEBA-29C00F21102B}"/>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6" name="Picture 35" descr="Afficher l'image d'origine">
              <a:extLst>
                <a:ext uri="{FF2B5EF4-FFF2-40B4-BE49-F238E27FC236}">
                  <a16:creationId xmlns:a16="http://schemas.microsoft.com/office/drawing/2014/main" id="{F5985FF8-27FB-4BCE-8384-73F554D5F2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
        <p:nvSpPr>
          <p:cNvPr id="39" name="TextBox 38">
            <a:extLst>
              <a:ext uri="{FF2B5EF4-FFF2-40B4-BE49-F238E27FC236}">
                <a16:creationId xmlns:a16="http://schemas.microsoft.com/office/drawing/2014/main" id="{9FC3E855-646A-451E-ABBC-7ED5992B3883}"/>
              </a:ext>
            </a:extLst>
          </p:cNvPr>
          <p:cNvSpPr txBox="1"/>
          <p:nvPr/>
        </p:nvSpPr>
        <p:spPr>
          <a:xfrm>
            <a:off x="7126735" y="4325287"/>
            <a:ext cx="2882805" cy="230832"/>
          </a:xfrm>
          <a:prstGeom prst="rect">
            <a:avLst/>
          </a:prstGeom>
          <a:noFill/>
        </p:spPr>
        <p:txBody>
          <a:bodyPr wrap="square" rtlCol="0">
            <a:spAutoFit/>
          </a:bodyPr>
          <a:lstStyle/>
          <a:p>
            <a:r>
              <a:rPr lang="en-GB" sz="900" dirty="0"/>
              <a:t>Images: Paul Champion, EPPO Global Database</a:t>
            </a:r>
          </a:p>
        </p:txBody>
      </p:sp>
      <p:sp>
        <p:nvSpPr>
          <p:cNvPr id="40" name="TextBox 39">
            <a:extLst>
              <a:ext uri="{FF2B5EF4-FFF2-40B4-BE49-F238E27FC236}">
                <a16:creationId xmlns:a16="http://schemas.microsoft.com/office/drawing/2014/main" id="{4B6F2210-F667-43C5-B168-BE4072834253}"/>
              </a:ext>
            </a:extLst>
          </p:cNvPr>
          <p:cNvSpPr txBox="1"/>
          <p:nvPr/>
        </p:nvSpPr>
        <p:spPr>
          <a:xfrm>
            <a:off x="436718" y="6155702"/>
            <a:ext cx="2882805" cy="230832"/>
          </a:xfrm>
          <a:prstGeom prst="rect">
            <a:avLst/>
          </a:prstGeom>
          <a:noFill/>
        </p:spPr>
        <p:txBody>
          <a:bodyPr wrap="square" rtlCol="0">
            <a:spAutoFit/>
          </a:bodyPr>
          <a:lstStyle/>
          <a:p>
            <a:r>
              <a:rPr lang="en-GB" sz="900" dirty="0"/>
              <a:t>Images: Paul Champion, EPPO Global Database</a:t>
            </a:r>
          </a:p>
        </p:txBody>
      </p:sp>
    </p:spTree>
    <p:extLst>
      <p:ext uri="{BB962C8B-B14F-4D97-AF65-F5344CB8AC3E}">
        <p14:creationId xmlns:p14="http://schemas.microsoft.com/office/powerpoint/2010/main" val="182971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G. spilanthoides</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362239" y="1046898"/>
            <a:ext cx="2882805" cy="1754326"/>
          </a:xfrm>
          <a:prstGeom prst="rect">
            <a:avLst/>
          </a:prstGeom>
          <a:noFill/>
        </p:spPr>
        <p:txBody>
          <a:bodyPr wrap="square" rtlCol="0">
            <a:spAutoFit/>
          </a:bodyPr>
          <a:lstStyle/>
          <a:p>
            <a:pPr algn="just"/>
            <a:r>
              <a:rPr lang="en-GB" sz="1200" i="1" dirty="0"/>
              <a:t>Gymnocoronis spilanthoides </a:t>
            </a:r>
            <a:r>
              <a:rPr lang="en-GB" sz="1200" dirty="0"/>
              <a:t>is an aquatic water plant, native to South America and is an EPPO A2 pest, recommended for regulation as a quarantine pest. </a:t>
            </a:r>
          </a:p>
          <a:p>
            <a:pPr algn="just"/>
            <a:endParaRPr lang="en-GB" sz="1200" dirty="0"/>
          </a:p>
          <a:p>
            <a:pPr algn="just"/>
            <a:r>
              <a:rPr lang="en-GB" sz="1200" dirty="0"/>
              <a:t>As </a:t>
            </a:r>
            <a:r>
              <a:rPr lang="en-GB" sz="1200" i="1" dirty="0"/>
              <a:t>Gymnocoronis spilanthoides </a:t>
            </a:r>
            <a:r>
              <a:rPr lang="en-GB" sz="1200" dirty="0"/>
              <a:t>is considered to be a serious threat to waterways, its appearance in new areas should be reported immediately to us.  </a:t>
            </a:r>
          </a:p>
        </p:txBody>
      </p:sp>
      <p:sp>
        <p:nvSpPr>
          <p:cNvPr id="3" name="ZoneTexte 2"/>
          <p:cNvSpPr txBox="1"/>
          <p:nvPr/>
        </p:nvSpPr>
        <p:spPr>
          <a:xfrm>
            <a:off x="3785371" y="1070264"/>
            <a:ext cx="3083020" cy="2123658"/>
          </a:xfrm>
          <a:prstGeom prst="rect">
            <a:avLst/>
          </a:prstGeom>
          <a:noFill/>
        </p:spPr>
        <p:txBody>
          <a:bodyPr wrap="square" rtlCol="0">
            <a:spAutoFit/>
          </a:bodyPr>
          <a:lstStyle/>
          <a:p>
            <a:pPr lvl="0" algn="just" defTabSz="737300"/>
            <a:r>
              <a:rPr lang="en-GB" sz="1200" dirty="0">
                <a:solidFill>
                  <a:prstClr val="black"/>
                </a:solidFill>
              </a:rPr>
              <a:t>Plants for planting is considered the main pathway for entry into the EPPO region.  From this pathway, individual plants can be transferred to suitable habitats through either intentional introductions into the environment or unintentionally through the disposal of aquarium material.  Although at an early stage of establishment in the EPPO region, </a:t>
            </a:r>
            <a:r>
              <a:rPr lang="en-NZ" sz="1200" i="1" dirty="0">
                <a:solidFill>
                  <a:prstClr val="black"/>
                </a:solidFill>
              </a:rPr>
              <a:t>G. spilanthoides</a:t>
            </a:r>
            <a:r>
              <a:rPr lang="en-NZ" sz="1200" dirty="0">
                <a:solidFill>
                  <a:prstClr val="black"/>
                </a:solidFill>
              </a:rPr>
              <a:t>, like other aquatic invasive plants can threaten biodiversity and causes other environmental damage. </a:t>
            </a:r>
            <a:endParaRPr lang="en-GB" sz="1200" dirty="0">
              <a:solidFill>
                <a:prstClr val="black"/>
              </a:solidFill>
            </a:endParaRPr>
          </a:p>
        </p:txBody>
      </p:sp>
      <p:sp>
        <p:nvSpPr>
          <p:cNvPr id="4" name="ZoneTexte 3"/>
          <p:cNvSpPr txBox="1"/>
          <p:nvPr/>
        </p:nvSpPr>
        <p:spPr>
          <a:xfrm>
            <a:off x="7408718" y="1063707"/>
            <a:ext cx="2971800" cy="2677656"/>
          </a:xfrm>
          <a:prstGeom prst="rect">
            <a:avLst/>
          </a:prstGeom>
          <a:noFill/>
        </p:spPr>
        <p:txBody>
          <a:bodyPr wrap="square" rtlCol="0">
            <a:spAutoFit/>
          </a:bodyPr>
          <a:lstStyle/>
          <a:p>
            <a:pPr algn="just"/>
            <a:r>
              <a:rPr lang="en-GB" sz="1200" dirty="0"/>
              <a:t>In the EPPO region, </a:t>
            </a:r>
            <a:r>
              <a:rPr lang="en-GB" sz="1200" i="1" dirty="0"/>
              <a:t>G. spilanthoides </a:t>
            </a:r>
            <a:r>
              <a:rPr lang="en-GB" sz="1200" dirty="0"/>
              <a:t>is recorded from Hungary and Italy. </a:t>
            </a:r>
            <a:r>
              <a:rPr lang="en-NZ" sz="1200" dirty="0"/>
              <a:t>Within its introduced range,</a:t>
            </a:r>
            <a:r>
              <a:rPr lang="en-NZ" sz="1200" i="1" dirty="0"/>
              <a:t> G. spilanthoides </a:t>
            </a:r>
            <a:r>
              <a:rPr lang="en-NZ" sz="1200" dirty="0"/>
              <a:t>grows in wetlands, particularly degraded waterways forming marginal clumps on the edge of slow flowing or still water bodies, also forming dense sprawling floating mats in rivers (including tidally influenced areas) and reservoirs, irrigation channels, ponds, lakes, canals and ditches. It also grows in marshes and swamps, especially where nutrient enriched. </a:t>
            </a:r>
            <a:r>
              <a:rPr lang="en-NZ" sz="1200" i="1" dirty="0"/>
              <a:t>G. spilanthoides </a:t>
            </a:r>
            <a:r>
              <a:rPr lang="en-NZ" sz="1200" dirty="0"/>
              <a:t>established but did not persist in a rice field in Italy.</a:t>
            </a:r>
            <a:endParaRPr lang="en-GB" sz="1200" dirty="0"/>
          </a:p>
          <a:p>
            <a:pPr algn="just"/>
            <a:endParaRPr lang="en-IE" sz="1200" dirty="0"/>
          </a:p>
        </p:txBody>
      </p:sp>
      <p:pic>
        <p:nvPicPr>
          <p:cNvPr id="8" name="Picture 7" descr="A river running through a body of water&#10;&#10;Description generated with very high confidence">
            <a:extLst>
              <a:ext uri="{FF2B5EF4-FFF2-40B4-BE49-F238E27FC236}">
                <a16:creationId xmlns:a16="http://schemas.microsoft.com/office/drawing/2014/main" id="{EDE1D830-584C-4969-B79B-6DA258EDBB22}"/>
              </a:ext>
            </a:extLst>
          </p:cNvPr>
          <p:cNvPicPr>
            <a:picLocks noChangeAspect="1"/>
          </p:cNvPicPr>
          <p:nvPr/>
        </p:nvPicPr>
        <p:blipFill>
          <a:blip r:embed="rId2"/>
          <a:stretch>
            <a:fillRect/>
          </a:stretch>
        </p:blipFill>
        <p:spPr>
          <a:xfrm>
            <a:off x="7522406" y="3773933"/>
            <a:ext cx="2858112" cy="2200147"/>
          </a:xfrm>
          <a:prstGeom prst="rect">
            <a:avLst/>
          </a:prstGeom>
        </p:spPr>
      </p:pic>
      <p:pic>
        <p:nvPicPr>
          <p:cNvPr id="12" name="Picture 11" descr="A group of bushes and green grass&#10;&#10;Description generated with very high confidence">
            <a:extLst>
              <a:ext uri="{FF2B5EF4-FFF2-40B4-BE49-F238E27FC236}">
                <a16:creationId xmlns:a16="http://schemas.microsoft.com/office/drawing/2014/main" id="{2328C401-8505-409B-83F0-D34FF71AB8CA}"/>
              </a:ext>
            </a:extLst>
          </p:cNvPr>
          <p:cNvPicPr>
            <a:picLocks noChangeAspect="1"/>
          </p:cNvPicPr>
          <p:nvPr/>
        </p:nvPicPr>
        <p:blipFill>
          <a:blip r:embed="rId3"/>
          <a:stretch>
            <a:fillRect/>
          </a:stretch>
        </p:blipFill>
        <p:spPr>
          <a:xfrm>
            <a:off x="381005" y="3143931"/>
            <a:ext cx="2750351" cy="2454229"/>
          </a:xfrm>
          <a:prstGeom prst="rect">
            <a:avLst/>
          </a:prstGeom>
        </p:spPr>
      </p:pic>
      <p:pic>
        <p:nvPicPr>
          <p:cNvPr id="17" name="Picture 16" descr="A group of bushes in a river&#10;&#10;Description generated with very high confidence">
            <a:extLst>
              <a:ext uri="{FF2B5EF4-FFF2-40B4-BE49-F238E27FC236}">
                <a16:creationId xmlns:a16="http://schemas.microsoft.com/office/drawing/2014/main" id="{AAD127F5-6255-4B83-8571-77B3124218FE}"/>
              </a:ext>
            </a:extLst>
          </p:cNvPr>
          <p:cNvPicPr>
            <a:picLocks noChangeAspect="1"/>
          </p:cNvPicPr>
          <p:nvPr/>
        </p:nvPicPr>
        <p:blipFill>
          <a:blip r:embed="rId4"/>
          <a:stretch>
            <a:fillRect/>
          </a:stretch>
        </p:blipFill>
        <p:spPr>
          <a:xfrm>
            <a:off x="3897825" y="3193922"/>
            <a:ext cx="2858112" cy="3312600"/>
          </a:xfrm>
          <a:prstGeom prst="rect">
            <a:avLst/>
          </a:prstGeom>
        </p:spPr>
      </p:pic>
      <p:sp>
        <p:nvSpPr>
          <p:cNvPr id="14" name="TextBox 13">
            <a:extLst>
              <a:ext uri="{FF2B5EF4-FFF2-40B4-BE49-F238E27FC236}">
                <a16:creationId xmlns:a16="http://schemas.microsoft.com/office/drawing/2014/main" id="{5DC0ABD3-779E-47D6-ADE8-32EA8F918BB7}"/>
              </a:ext>
            </a:extLst>
          </p:cNvPr>
          <p:cNvSpPr txBox="1"/>
          <p:nvPr/>
        </p:nvSpPr>
        <p:spPr>
          <a:xfrm>
            <a:off x="7453215" y="5974080"/>
            <a:ext cx="2882805" cy="230832"/>
          </a:xfrm>
          <a:prstGeom prst="rect">
            <a:avLst/>
          </a:prstGeom>
          <a:noFill/>
        </p:spPr>
        <p:txBody>
          <a:bodyPr wrap="square" rtlCol="0">
            <a:spAutoFit/>
          </a:bodyPr>
          <a:lstStyle/>
          <a:p>
            <a:r>
              <a:rPr lang="en-GB" sz="900" dirty="0"/>
              <a:t>Images: Claudio </a:t>
            </a:r>
            <a:r>
              <a:rPr lang="en-GB" sz="900" dirty="0" err="1"/>
              <a:t>Ballerini</a:t>
            </a:r>
            <a:r>
              <a:rPr lang="en-GB" sz="900" dirty="0"/>
              <a:t>, EPPO Global Database</a:t>
            </a:r>
          </a:p>
        </p:txBody>
      </p:sp>
      <p:sp>
        <p:nvSpPr>
          <p:cNvPr id="15" name="TextBox 14">
            <a:extLst>
              <a:ext uri="{FF2B5EF4-FFF2-40B4-BE49-F238E27FC236}">
                <a16:creationId xmlns:a16="http://schemas.microsoft.com/office/drawing/2014/main" id="{04E7AD48-27FE-47CD-B0E5-12F8C639B06A}"/>
              </a:ext>
            </a:extLst>
          </p:cNvPr>
          <p:cNvSpPr txBox="1"/>
          <p:nvPr/>
        </p:nvSpPr>
        <p:spPr>
          <a:xfrm>
            <a:off x="3873132" y="6540326"/>
            <a:ext cx="2882805" cy="230832"/>
          </a:xfrm>
          <a:prstGeom prst="rect">
            <a:avLst/>
          </a:prstGeom>
          <a:noFill/>
        </p:spPr>
        <p:txBody>
          <a:bodyPr wrap="square" rtlCol="0">
            <a:spAutoFit/>
          </a:bodyPr>
          <a:lstStyle/>
          <a:p>
            <a:r>
              <a:rPr lang="en-GB" sz="900" dirty="0"/>
              <a:t>Images: Claudio </a:t>
            </a:r>
            <a:r>
              <a:rPr lang="en-GB" sz="900" dirty="0" err="1"/>
              <a:t>Ballerini</a:t>
            </a:r>
            <a:r>
              <a:rPr lang="en-GB" sz="900" dirty="0"/>
              <a:t>, EPPO Global Database</a:t>
            </a:r>
          </a:p>
        </p:txBody>
      </p:sp>
      <p:sp>
        <p:nvSpPr>
          <p:cNvPr id="16" name="TextBox 15">
            <a:extLst>
              <a:ext uri="{FF2B5EF4-FFF2-40B4-BE49-F238E27FC236}">
                <a16:creationId xmlns:a16="http://schemas.microsoft.com/office/drawing/2014/main" id="{038444F3-EED0-4BDB-BC10-7F9BCA65695F}"/>
              </a:ext>
            </a:extLst>
          </p:cNvPr>
          <p:cNvSpPr txBox="1"/>
          <p:nvPr/>
        </p:nvSpPr>
        <p:spPr>
          <a:xfrm>
            <a:off x="317742" y="5598160"/>
            <a:ext cx="2882805" cy="230832"/>
          </a:xfrm>
          <a:prstGeom prst="rect">
            <a:avLst/>
          </a:prstGeom>
          <a:noFill/>
        </p:spPr>
        <p:txBody>
          <a:bodyPr wrap="square" rtlCol="0">
            <a:spAutoFit/>
          </a:bodyPr>
          <a:lstStyle/>
          <a:p>
            <a:r>
              <a:rPr lang="en-GB" sz="900" dirty="0"/>
              <a:t>Images: Claudio </a:t>
            </a:r>
            <a:r>
              <a:rPr lang="en-GB" sz="900" dirty="0" err="1"/>
              <a:t>Ballerini</a:t>
            </a:r>
            <a:r>
              <a:rPr lang="en-GB" sz="900" dirty="0"/>
              <a:t>, EPPO Global Database</a:t>
            </a:r>
          </a:p>
        </p:txBody>
      </p:sp>
    </p:spTree>
    <p:extLst>
      <p:ext uri="{BB962C8B-B14F-4D97-AF65-F5344CB8AC3E}">
        <p14:creationId xmlns:p14="http://schemas.microsoft.com/office/powerpoint/2010/main" val="2677697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Cardiospermum grandiflorum</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2862322"/>
          </a:xfrm>
          <a:prstGeom prst="rect">
            <a:avLst/>
          </a:prstGeom>
          <a:noFill/>
        </p:spPr>
        <p:txBody>
          <a:bodyPr wrap="square" rtlCol="0">
            <a:spAutoFit/>
          </a:bodyPr>
          <a:lstStyle/>
          <a:p>
            <a:pPr algn="just"/>
            <a:r>
              <a:rPr lang="en-GB" sz="1200" i="1" dirty="0"/>
              <a:t>Cardiospermum grandiflorum</a:t>
            </a:r>
            <a:r>
              <a:rPr lang="en-GB" sz="1200" dirty="0"/>
              <a:t> i</a:t>
            </a:r>
            <a:r>
              <a:rPr lang="en-US" sz="1200" dirty="0"/>
              <a:t>s a large, semi-woody annual or perennial often draping over other vegetation</a:t>
            </a:r>
            <a:r>
              <a:rPr lang="en-GB" sz="1200" dirty="0"/>
              <a:t>.  While the fruit of </a:t>
            </a:r>
            <a:r>
              <a:rPr lang="en-GB" sz="1200" i="1" dirty="0"/>
              <a:t>C. grandiflorum </a:t>
            </a:r>
            <a:r>
              <a:rPr lang="en-GB" sz="1200" dirty="0"/>
              <a:t>can be variable (size and shape), their distinct shape and coverage by hairs make the species easily recognizable and distinguishable from closely related taxa such as </a:t>
            </a:r>
            <a:r>
              <a:rPr lang="en-GB" sz="1200" i="1" dirty="0"/>
              <a:t>C. halicacabum </a:t>
            </a:r>
            <a:r>
              <a:rPr lang="en-GB" sz="1200" dirty="0"/>
              <a:t>and </a:t>
            </a:r>
            <a:r>
              <a:rPr lang="en-GB" sz="1200" i="1" dirty="0"/>
              <a:t>C. corindum</a:t>
            </a:r>
            <a:r>
              <a:rPr lang="en-GB" sz="1200" dirty="0"/>
              <a:t>. </a:t>
            </a:r>
            <a:r>
              <a:rPr lang="en-GB" sz="1200" i="1" dirty="0"/>
              <a:t>Cardiospermum grandiflorum</a:t>
            </a:r>
            <a:r>
              <a:rPr lang="en-GB" sz="1200" dirty="0"/>
              <a:t> has hairy ribbed stems that are reddish-green in colour covered in bristly hairs. Leaves are compound and up to 16 cm long and are dark green and heavily serrated. The species' flowers have four petals that are white with a yellow lip.</a:t>
            </a:r>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Cardiospermum grandiflorum </a:t>
            </a:r>
            <a:r>
              <a:rPr lang="en-IE" sz="1200" dirty="0"/>
              <a:t>has the potential to </a:t>
            </a:r>
            <a:r>
              <a:rPr lang="en-GB" sz="1200" dirty="0"/>
              <a:t>impact the habitats it invades, including native plant species and important ecosystem services, it is important to report any sightings to plant protection authorities. Early detection will allow a rapid implementation of appropriate measures against </a:t>
            </a:r>
            <a:r>
              <a:rPr lang="en-IE" sz="1200" i="1" dirty="0"/>
              <a:t>Cardiospermum grandiflorum</a:t>
            </a:r>
            <a:r>
              <a:rPr lang="en-GB" sz="1200" dirty="0"/>
              <a:t>.   </a:t>
            </a:r>
          </a:p>
          <a:p>
            <a:r>
              <a:rPr lang="en-GB" sz="1200" dirty="0"/>
              <a:t> </a:t>
            </a:r>
          </a:p>
          <a:p>
            <a:r>
              <a:rPr lang="en-GB" sz="1200" dirty="0"/>
              <a:t>If you see </a:t>
            </a:r>
            <a:r>
              <a:rPr lang="en-IE" sz="1200" i="1" dirty="0"/>
              <a:t>Cardiospermum grandiflorum</a:t>
            </a:r>
            <a:r>
              <a:rPr lang="en-GB" sz="1200" dirty="0"/>
              <a:t>:  </a:t>
            </a:r>
          </a:p>
          <a:p>
            <a:pPr marL="171450" indent="-171450" algn="just">
              <a:buFont typeface="Arial" panose="020B0604020202020204" pitchFamily="34" charset="0"/>
              <a:buChar char="•"/>
            </a:pPr>
            <a:r>
              <a:rPr lang="en-GB" sz="1200" dirty="0"/>
              <a:t>Check the identification of the species with other vine like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29" name="Picture 12" descr="E:\Cardiospermum grandiflorum images\IMG_1909.JPG">
            <a:extLst>
              <a:ext uri="{FF2B5EF4-FFF2-40B4-BE49-F238E27FC236}">
                <a16:creationId xmlns:a16="http://schemas.microsoft.com/office/drawing/2014/main" id="{8B3B262D-9B79-4FBC-944E-7106986B5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736" y="1156655"/>
            <a:ext cx="3564000" cy="296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lant in a garden&#10;&#10;Description generated with very high confidence">
            <a:extLst>
              <a:ext uri="{FF2B5EF4-FFF2-40B4-BE49-F238E27FC236}">
                <a16:creationId xmlns:a16="http://schemas.microsoft.com/office/drawing/2014/main" id="{A24D2767-361D-4029-AB06-30E03FE9D87A}"/>
              </a:ext>
            </a:extLst>
          </p:cNvPr>
          <p:cNvPicPr>
            <a:picLocks noChangeAspect="1"/>
          </p:cNvPicPr>
          <p:nvPr/>
        </p:nvPicPr>
        <p:blipFill>
          <a:blip r:embed="rId4"/>
          <a:stretch>
            <a:fillRect/>
          </a:stretch>
        </p:blipFill>
        <p:spPr>
          <a:xfrm>
            <a:off x="491618" y="3948978"/>
            <a:ext cx="2732180" cy="2502622"/>
          </a:xfrm>
          <a:prstGeom prst="rect">
            <a:avLst/>
          </a:prstGeom>
        </p:spPr>
      </p:pic>
      <p:grpSp>
        <p:nvGrpSpPr>
          <p:cNvPr id="31" name="Group 30">
            <a:extLst>
              <a:ext uri="{FF2B5EF4-FFF2-40B4-BE49-F238E27FC236}">
                <a16:creationId xmlns:a16="http://schemas.microsoft.com/office/drawing/2014/main" id="{4E100634-F626-4D94-82DF-E56A38487CB7}"/>
              </a:ext>
            </a:extLst>
          </p:cNvPr>
          <p:cNvGrpSpPr/>
          <p:nvPr/>
        </p:nvGrpSpPr>
        <p:grpSpPr>
          <a:xfrm>
            <a:off x="3771411" y="6119627"/>
            <a:ext cx="3037455" cy="1342522"/>
            <a:chOff x="3771411" y="6119627"/>
            <a:chExt cx="3037455" cy="1342522"/>
          </a:xfrm>
        </p:grpSpPr>
        <p:sp>
          <p:nvSpPr>
            <p:cNvPr id="33" name="ZoneTexte 27">
              <a:extLst>
                <a:ext uri="{FF2B5EF4-FFF2-40B4-BE49-F238E27FC236}">
                  <a16:creationId xmlns:a16="http://schemas.microsoft.com/office/drawing/2014/main" id="{9A2665BB-9FB4-4265-895B-53FDB3C255C3}"/>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4" name="Picture 33" descr="A close up of a sign&#10;&#10;Description generated with very high confidence">
              <a:extLst>
                <a:ext uri="{FF2B5EF4-FFF2-40B4-BE49-F238E27FC236}">
                  <a16:creationId xmlns:a16="http://schemas.microsoft.com/office/drawing/2014/main" id="{CE64EF73-E9B8-4297-8CC3-006E850A38EF}"/>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5" name="Picture 34" descr="Afficher l'image d'origine">
              <a:extLst>
                <a:ext uri="{FF2B5EF4-FFF2-40B4-BE49-F238E27FC236}">
                  <a16:creationId xmlns:a16="http://schemas.microsoft.com/office/drawing/2014/main" id="{CE37BCB8-00FC-461D-B48D-5E0107A2C7D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
        <p:nvSpPr>
          <p:cNvPr id="36" name="TextBox 35">
            <a:extLst>
              <a:ext uri="{FF2B5EF4-FFF2-40B4-BE49-F238E27FC236}">
                <a16:creationId xmlns:a16="http://schemas.microsoft.com/office/drawing/2014/main" id="{0F3BE454-903A-4FA4-BBD5-7B8E1229BF69}"/>
              </a:ext>
            </a:extLst>
          </p:cNvPr>
          <p:cNvSpPr txBox="1"/>
          <p:nvPr/>
        </p:nvSpPr>
        <p:spPr>
          <a:xfrm>
            <a:off x="7075776" y="4120992"/>
            <a:ext cx="2882805" cy="230832"/>
          </a:xfrm>
          <a:prstGeom prst="rect">
            <a:avLst/>
          </a:prstGeom>
          <a:noFill/>
        </p:spPr>
        <p:txBody>
          <a:bodyPr wrap="square" rtlCol="0">
            <a:spAutoFit/>
          </a:bodyPr>
          <a:lstStyle/>
          <a:p>
            <a:r>
              <a:rPr lang="en-GB" sz="900" dirty="0"/>
              <a:t>Image: Johannes Le Roux, EPPO Global Database</a:t>
            </a:r>
          </a:p>
        </p:txBody>
      </p:sp>
      <p:sp>
        <p:nvSpPr>
          <p:cNvPr id="39" name="TextBox 38">
            <a:extLst>
              <a:ext uri="{FF2B5EF4-FFF2-40B4-BE49-F238E27FC236}">
                <a16:creationId xmlns:a16="http://schemas.microsoft.com/office/drawing/2014/main" id="{FFF8EEC6-ABC9-4B63-A1C9-2B971BEBA11C}"/>
              </a:ext>
            </a:extLst>
          </p:cNvPr>
          <p:cNvSpPr txBox="1"/>
          <p:nvPr/>
        </p:nvSpPr>
        <p:spPr>
          <a:xfrm>
            <a:off x="432347" y="6451600"/>
            <a:ext cx="2882805" cy="230832"/>
          </a:xfrm>
          <a:prstGeom prst="rect">
            <a:avLst/>
          </a:prstGeom>
          <a:noFill/>
        </p:spPr>
        <p:txBody>
          <a:bodyPr wrap="square" rtlCol="0">
            <a:spAutoFit/>
          </a:bodyPr>
          <a:lstStyle/>
          <a:p>
            <a:r>
              <a:rPr lang="en-GB" sz="900" dirty="0"/>
              <a:t>Image: </a:t>
            </a:r>
            <a:r>
              <a:rPr lang="en-GB" sz="900" dirty="0" err="1"/>
              <a:t>Iñigo</a:t>
            </a:r>
            <a:r>
              <a:rPr lang="en-GB" sz="900" dirty="0"/>
              <a:t> Sánchez, EPPO Global Database</a:t>
            </a:r>
          </a:p>
        </p:txBody>
      </p:sp>
    </p:spTree>
    <p:extLst>
      <p:ext uri="{BB962C8B-B14F-4D97-AF65-F5344CB8AC3E}">
        <p14:creationId xmlns:p14="http://schemas.microsoft.com/office/powerpoint/2010/main" val="342998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C. grandiflorum</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311295" y="1063707"/>
            <a:ext cx="2882805" cy="1938992"/>
          </a:xfrm>
          <a:prstGeom prst="rect">
            <a:avLst/>
          </a:prstGeom>
          <a:noFill/>
        </p:spPr>
        <p:txBody>
          <a:bodyPr wrap="square" rtlCol="0">
            <a:spAutoFit/>
          </a:bodyPr>
          <a:lstStyle/>
          <a:p>
            <a:pPr algn="just"/>
            <a:r>
              <a:rPr lang="en-GB" sz="1200" i="1" dirty="0"/>
              <a:t>Cardiospermum grandiflorum </a:t>
            </a:r>
            <a:r>
              <a:rPr lang="en-GB" sz="1200" dirty="0"/>
              <a:t>is a annual or perennial vine-like climber native to the Americas and is an EPPO A2 pest, recommended for regulation as a quarantine pest.</a:t>
            </a:r>
          </a:p>
          <a:p>
            <a:pPr algn="just"/>
            <a:r>
              <a:rPr lang="en-GB" sz="1200" dirty="0"/>
              <a:t> </a:t>
            </a:r>
          </a:p>
          <a:p>
            <a:pPr algn="just"/>
            <a:r>
              <a:rPr lang="en-GB" sz="1200" dirty="0"/>
              <a:t>As </a:t>
            </a:r>
            <a:r>
              <a:rPr lang="en-GB" sz="1200" i="1" dirty="0"/>
              <a:t>Cardiospermum grandiflorum </a:t>
            </a:r>
            <a:r>
              <a:rPr lang="en-GB" sz="1200" dirty="0"/>
              <a:t>is considered to be a threat to native biodiversity, its appearance in new areas should be reported immediately to us.  </a:t>
            </a:r>
          </a:p>
        </p:txBody>
      </p:sp>
      <p:sp>
        <p:nvSpPr>
          <p:cNvPr id="3" name="ZoneTexte 2"/>
          <p:cNvSpPr txBox="1"/>
          <p:nvPr/>
        </p:nvSpPr>
        <p:spPr>
          <a:xfrm>
            <a:off x="3785371" y="1070264"/>
            <a:ext cx="3083020" cy="2123658"/>
          </a:xfrm>
          <a:prstGeom prst="rect">
            <a:avLst/>
          </a:prstGeom>
          <a:noFill/>
        </p:spPr>
        <p:txBody>
          <a:bodyPr wrap="square" rtlCol="0">
            <a:spAutoFit/>
          </a:bodyPr>
          <a:lstStyle/>
          <a:p>
            <a:pPr algn="just"/>
            <a:r>
              <a:rPr lang="en-GB" sz="1200" dirty="0"/>
              <a:t>Plants for planting is considered the main pathway for entry into the EPPO region. In its invasive range </a:t>
            </a:r>
            <a:r>
              <a:rPr lang="en-GB" sz="1200" i="1" dirty="0"/>
              <a:t>C. grandiflorum </a:t>
            </a:r>
            <a:r>
              <a:rPr lang="en-GB" sz="1200" dirty="0"/>
              <a:t>typically forms dense draping carpets/mats, smothering large areas of underlying vegetation. In Malta, there is evidence of impacts on biodiversity as the species has formed extensive invasive populations. The invaded area in Malta may present unique micro-climatic conditions for the species due to it being a steep-sided dry valley.  </a:t>
            </a:r>
          </a:p>
        </p:txBody>
      </p:sp>
      <p:sp>
        <p:nvSpPr>
          <p:cNvPr id="4" name="ZoneTexte 3"/>
          <p:cNvSpPr txBox="1"/>
          <p:nvPr/>
        </p:nvSpPr>
        <p:spPr>
          <a:xfrm>
            <a:off x="7408718" y="1063707"/>
            <a:ext cx="2971800" cy="2123658"/>
          </a:xfrm>
          <a:prstGeom prst="rect">
            <a:avLst/>
          </a:prstGeom>
          <a:noFill/>
        </p:spPr>
        <p:txBody>
          <a:bodyPr wrap="square" rtlCol="0">
            <a:spAutoFit/>
          </a:bodyPr>
          <a:lstStyle/>
          <a:p>
            <a:pPr algn="just"/>
            <a:r>
              <a:rPr lang="en-GB" sz="1200" dirty="0"/>
              <a:t>In the EPPO region, </a:t>
            </a:r>
            <a:r>
              <a:rPr lang="en-GB" sz="1200" i="1" dirty="0"/>
              <a:t>C. grandiflorum </a:t>
            </a:r>
            <a:r>
              <a:rPr lang="en-GB" sz="1200" dirty="0"/>
              <a:t>is recorded from </a:t>
            </a:r>
            <a:r>
              <a:rPr lang="en-US" sz="1200" dirty="0"/>
              <a:t>France (only in </a:t>
            </a:r>
            <a:r>
              <a:rPr lang="en-US" sz="1200" dirty="0" err="1"/>
              <a:t>Landes</a:t>
            </a:r>
            <a:r>
              <a:rPr lang="en-US" sz="1200" dirty="0"/>
              <a:t> and Alpes-Maritimes departments), Italy (mainland and the Island of Sicily), Malta, Portugal (only in Madeira Island), Spain (only in Canary Islands: Gran Canaria, Tenerife, La Gomera, La Palma). </a:t>
            </a:r>
          </a:p>
          <a:p>
            <a:pPr algn="just"/>
            <a:endParaRPr lang="en-US" sz="1200" i="1" dirty="0"/>
          </a:p>
          <a:p>
            <a:pPr algn="just"/>
            <a:r>
              <a:rPr lang="en-GB" sz="1200" i="1" dirty="0"/>
              <a:t>C. grandiflorum</a:t>
            </a:r>
            <a:r>
              <a:rPr lang="en-GB" sz="1200" dirty="0"/>
              <a:t> prefers open habitats though it may grow well in forest edges and </a:t>
            </a:r>
            <a:r>
              <a:rPr lang="en-US" sz="1200" dirty="0"/>
              <a:t>thrives in well-drained soil types</a:t>
            </a:r>
            <a:endParaRPr lang="en-IE" sz="1200" dirty="0"/>
          </a:p>
        </p:txBody>
      </p:sp>
      <p:pic>
        <p:nvPicPr>
          <p:cNvPr id="8" name="Picture 7" descr="A yellow flower with green leaves&#10;&#10;Description generated with very high confidence">
            <a:extLst>
              <a:ext uri="{FF2B5EF4-FFF2-40B4-BE49-F238E27FC236}">
                <a16:creationId xmlns:a16="http://schemas.microsoft.com/office/drawing/2014/main" id="{8343A4C6-46B5-441B-A3B2-9ACF9F87155C}"/>
              </a:ext>
            </a:extLst>
          </p:cNvPr>
          <p:cNvPicPr>
            <a:picLocks noChangeAspect="1"/>
          </p:cNvPicPr>
          <p:nvPr/>
        </p:nvPicPr>
        <p:blipFill>
          <a:blip r:embed="rId2"/>
          <a:stretch>
            <a:fillRect/>
          </a:stretch>
        </p:blipFill>
        <p:spPr>
          <a:xfrm>
            <a:off x="3911003" y="3196728"/>
            <a:ext cx="2882805" cy="3092312"/>
          </a:xfrm>
          <a:prstGeom prst="rect">
            <a:avLst/>
          </a:prstGeom>
        </p:spPr>
      </p:pic>
      <p:pic>
        <p:nvPicPr>
          <p:cNvPr id="9" name="Picture 8">
            <a:extLst>
              <a:ext uri="{FF2B5EF4-FFF2-40B4-BE49-F238E27FC236}">
                <a16:creationId xmlns:a16="http://schemas.microsoft.com/office/drawing/2014/main" id="{5F5CAAB3-1BD4-4B40-A0A2-45EBA31F6709}"/>
              </a:ext>
            </a:extLst>
          </p:cNvPr>
          <p:cNvPicPr>
            <a:picLocks noChangeAspect="1"/>
          </p:cNvPicPr>
          <p:nvPr/>
        </p:nvPicPr>
        <p:blipFill>
          <a:blip r:embed="rId3"/>
          <a:stretch>
            <a:fillRect/>
          </a:stretch>
        </p:blipFill>
        <p:spPr>
          <a:xfrm>
            <a:off x="7522406" y="3163775"/>
            <a:ext cx="2789340" cy="3450386"/>
          </a:xfrm>
          <a:prstGeom prst="rect">
            <a:avLst/>
          </a:prstGeom>
        </p:spPr>
      </p:pic>
      <p:pic>
        <p:nvPicPr>
          <p:cNvPr id="1026" name="Picture 23" descr="E:\Cardiospermum grandiflorum images\DSC_0468.JPG">
            <a:extLst>
              <a:ext uri="{FF2B5EF4-FFF2-40B4-BE49-F238E27FC236}">
                <a16:creationId xmlns:a16="http://schemas.microsoft.com/office/drawing/2014/main" id="{2B3C15F8-C43F-4F60-A239-55062C3F7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67" y="3002699"/>
            <a:ext cx="2789340" cy="372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3383A42-F8F2-4CD3-BC41-49CB969E89AB}"/>
              </a:ext>
            </a:extLst>
          </p:cNvPr>
          <p:cNvSpPr txBox="1"/>
          <p:nvPr/>
        </p:nvSpPr>
        <p:spPr>
          <a:xfrm>
            <a:off x="3823422" y="6278346"/>
            <a:ext cx="2882805" cy="230832"/>
          </a:xfrm>
          <a:prstGeom prst="rect">
            <a:avLst/>
          </a:prstGeom>
          <a:noFill/>
        </p:spPr>
        <p:txBody>
          <a:bodyPr wrap="square" rtlCol="0">
            <a:spAutoFit/>
          </a:bodyPr>
          <a:lstStyle/>
          <a:p>
            <a:r>
              <a:rPr lang="en-GB" sz="900" dirty="0"/>
              <a:t>Image: </a:t>
            </a:r>
            <a:r>
              <a:rPr lang="en-GB" sz="900" dirty="0" err="1"/>
              <a:t>Iñigo</a:t>
            </a:r>
            <a:r>
              <a:rPr lang="en-GB" sz="900" dirty="0"/>
              <a:t> Sánchez, EPPO Global Database</a:t>
            </a:r>
          </a:p>
        </p:txBody>
      </p:sp>
      <p:sp>
        <p:nvSpPr>
          <p:cNvPr id="15" name="TextBox 14">
            <a:extLst>
              <a:ext uri="{FF2B5EF4-FFF2-40B4-BE49-F238E27FC236}">
                <a16:creationId xmlns:a16="http://schemas.microsoft.com/office/drawing/2014/main" id="{9908C13B-99ED-4F76-8F47-C66DEB318042}"/>
              </a:ext>
            </a:extLst>
          </p:cNvPr>
          <p:cNvSpPr txBox="1"/>
          <p:nvPr/>
        </p:nvSpPr>
        <p:spPr>
          <a:xfrm>
            <a:off x="7440782" y="6585421"/>
            <a:ext cx="2882805" cy="230832"/>
          </a:xfrm>
          <a:prstGeom prst="rect">
            <a:avLst/>
          </a:prstGeom>
          <a:noFill/>
        </p:spPr>
        <p:txBody>
          <a:bodyPr wrap="square" rtlCol="0">
            <a:spAutoFit/>
          </a:bodyPr>
          <a:lstStyle/>
          <a:p>
            <a:r>
              <a:rPr lang="en-GB" sz="900" dirty="0"/>
              <a:t>Image: Johannes Le Roux, EPPO Global Database</a:t>
            </a:r>
          </a:p>
        </p:txBody>
      </p:sp>
      <p:sp>
        <p:nvSpPr>
          <p:cNvPr id="16" name="TextBox 15">
            <a:extLst>
              <a:ext uri="{FF2B5EF4-FFF2-40B4-BE49-F238E27FC236}">
                <a16:creationId xmlns:a16="http://schemas.microsoft.com/office/drawing/2014/main" id="{3583254F-AC5A-45B5-93CD-8DCA5AD58EE5}"/>
              </a:ext>
            </a:extLst>
          </p:cNvPr>
          <p:cNvSpPr txBox="1"/>
          <p:nvPr/>
        </p:nvSpPr>
        <p:spPr>
          <a:xfrm>
            <a:off x="333334" y="6716031"/>
            <a:ext cx="2882805" cy="230832"/>
          </a:xfrm>
          <a:prstGeom prst="rect">
            <a:avLst/>
          </a:prstGeom>
          <a:noFill/>
        </p:spPr>
        <p:txBody>
          <a:bodyPr wrap="square" rtlCol="0">
            <a:spAutoFit/>
          </a:bodyPr>
          <a:lstStyle/>
          <a:p>
            <a:r>
              <a:rPr lang="en-GB" sz="900" dirty="0"/>
              <a:t>Image: Johannes Le Roux, EPPO Global Database</a:t>
            </a:r>
          </a:p>
        </p:txBody>
      </p:sp>
    </p:spTree>
    <p:extLst>
      <p:ext uri="{BB962C8B-B14F-4D97-AF65-F5344CB8AC3E}">
        <p14:creationId xmlns:p14="http://schemas.microsoft.com/office/powerpoint/2010/main" val="2956963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Prosopis juliflora</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3785652"/>
          </a:xfrm>
          <a:prstGeom prst="rect">
            <a:avLst/>
          </a:prstGeom>
          <a:noFill/>
        </p:spPr>
        <p:txBody>
          <a:bodyPr wrap="square" rtlCol="0">
            <a:spAutoFit/>
          </a:bodyPr>
          <a:lstStyle/>
          <a:p>
            <a:pPr algn="just"/>
            <a:r>
              <a:rPr lang="en-GB" sz="1200" i="1" dirty="0"/>
              <a:t>P. juliflora</a:t>
            </a:r>
            <a:r>
              <a:rPr lang="en-GB" sz="1200" dirty="0"/>
              <a:t> is a tree 3-12 m tall, sometimes shrubby with spreading branches; wood hard; branches cylindrical, green, more or less round- or flat-topped, somewhat spiny with persistent, green (sometimes glaucous or greyish, not reddish) foliage, </a:t>
            </a:r>
            <a:r>
              <a:rPr lang="en-GB" sz="1200" dirty="0" err="1"/>
              <a:t>glabrous</a:t>
            </a:r>
            <a:r>
              <a:rPr lang="en-GB" sz="1200" dirty="0"/>
              <a:t> or somewhat pubescent or ciliate on the leaflets; spines axillary, </a:t>
            </a:r>
            <a:r>
              <a:rPr lang="en-GB" sz="1200" dirty="0" err="1"/>
              <a:t>uninodal</a:t>
            </a:r>
            <a:r>
              <a:rPr lang="en-GB" sz="1200" dirty="0"/>
              <a:t>, divergent, paired, or solitary and paired on the same branches, sometimes absent, not on all branchlets, measuring 0.5-5.0 cm long, being largest on strong, basal shoots. Leaves bipinnate, </a:t>
            </a:r>
            <a:r>
              <a:rPr lang="en-GB" sz="1200" dirty="0" err="1"/>
              <a:t>glabrous</a:t>
            </a:r>
            <a:r>
              <a:rPr lang="en-GB" sz="1200" dirty="0"/>
              <a:t> or pubescent, 1-3 pairs of pinnae, rarely 4 pairs; petiole plus rachis (when present) 0.5-7.5 cm long; pinnae 3-11 cm long; leaflets 6 to 29, generally 11 to 15 pairs per pinna, elliptic-oblong, </a:t>
            </a:r>
            <a:r>
              <a:rPr lang="en-GB" sz="1200" dirty="0" err="1"/>
              <a:t>glabrous</a:t>
            </a:r>
            <a:r>
              <a:rPr lang="en-GB" sz="1200" dirty="0"/>
              <a:t> or ciliate, rarely pubescent, approximate on the rachis or distant a little more than their own width, herbaceous to </a:t>
            </a:r>
            <a:r>
              <a:rPr lang="en-GB" sz="1200" dirty="0" err="1"/>
              <a:t>submembranous</a:t>
            </a:r>
            <a:r>
              <a:rPr lang="en-GB" sz="1200" dirty="0"/>
              <a:t>. </a:t>
            </a:r>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Prosopis juliflora </a:t>
            </a:r>
            <a:r>
              <a:rPr lang="en-IE" sz="1200" dirty="0"/>
              <a:t>has the potential to </a:t>
            </a:r>
            <a:r>
              <a:rPr lang="en-GB" sz="1200" dirty="0"/>
              <a:t>impact the habitats it invades, including native plant species and important ecosystem services, it is important to report any sightings to plant protection authorities. Early detection will allow a rapid implementation of appropriate measures against </a:t>
            </a:r>
            <a:r>
              <a:rPr lang="en-IE" sz="1200" i="1" dirty="0"/>
              <a:t>Prosopis juliflora </a:t>
            </a:r>
            <a:r>
              <a:rPr lang="en-GB" sz="1200" dirty="0"/>
              <a:t>.   </a:t>
            </a:r>
          </a:p>
          <a:p>
            <a:r>
              <a:rPr lang="en-GB" sz="1200" dirty="0"/>
              <a:t> </a:t>
            </a:r>
          </a:p>
          <a:p>
            <a:r>
              <a:rPr lang="en-GB" sz="1200" dirty="0"/>
              <a:t>If you see </a:t>
            </a:r>
            <a:r>
              <a:rPr lang="en-IE" sz="1200" i="1" dirty="0"/>
              <a:t>Prosopis juliflora</a:t>
            </a:r>
            <a:r>
              <a:rPr lang="en-GB" sz="1200" dirty="0"/>
              <a:t>:  </a:t>
            </a:r>
          </a:p>
          <a:p>
            <a:pPr marL="171450" indent="-171450" algn="just">
              <a:buFont typeface="Arial" panose="020B0604020202020204" pitchFamily="34" charset="0"/>
              <a:buChar char="•"/>
            </a:pPr>
            <a:r>
              <a:rPr lang="en-GB" sz="1200" dirty="0"/>
              <a:t>Check the identification of the species with other woody-like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1" name="Picture 30" descr="A close up of a hillside&#10;&#10;Description generated with very high confidence">
            <a:extLst>
              <a:ext uri="{FF2B5EF4-FFF2-40B4-BE49-F238E27FC236}">
                <a16:creationId xmlns:a16="http://schemas.microsoft.com/office/drawing/2014/main" id="{DDD818A8-A0F8-48B7-B836-C8D005DB53F4}"/>
              </a:ext>
            </a:extLst>
          </p:cNvPr>
          <p:cNvPicPr>
            <a:picLocks noChangeAspect="1"/>
          </p:cNvPicPr>
          <p:nvPr/>
        </p:nvPicPr>
        <p:blipFill>
          <a:blip r:embed="rId3"/>
          <a:stretch>
            <a:fillRect/>
          </a:stretch>
        </p:blipFill>
        <p:spPr>
          <a:xfrm>
            <a:off x="7128111" y="1179419"/>
            <a:ext cx="3588237" cy="3060496"/>
          </a:xfrm>
          <a:prstGeom prst="rect">
            <a:avLst/>
          </a:prstGeom>
        </p:spPr>
      </p:pic>
      <p:pic>
        <p:nvPicPr>
          <p:cNvPr id="33" name="Picture 32" descr="C:\Users\npasi\AppData\Local\Microsoft\Windows\INetCache\Content.Word\DSC06612.jpg">
            <a:extLst>
              <a:ext uri="{FF2B5EF4-FFF2-40B4-BE49-F238E27FC236}">
                <a16:creationId xmlns:a16="http://schemas.microsoft.com/office/drawing/2014/main" id="{EBC2E676-FC87-42BD-B6DC-D2A768E2F8D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830" y="4805987"/>
            <a:ext cx="2802338" cy="1953267"/>
          </a:xfrm>
          <a:prstGeom prst="rect">
            <a:avLst/>
          </a:prstGeom>
          <a:noFill/>
          <a:ln>
            <a:noFill/>
          </a:ln>
        </p:spPr>
      </p:pic>
      <p:grpSp>
        <p:nvGrpSpPr>
          <p:cNvPr id="29" name="Group 28">
            <a:extLst>
              <a:ext uri="{FF2B5EF4-FFF2-40B4-BE49-F238E27FC236}">
                <a16:creationId xmlns:a16="http://schemas.microsoft.com/office/drawing/2014/main" id="{0BE81255-F949-4645-A5DF-3B239FD6DA66}"/>
              </a:ext>
            </a:extLst>
          </p:cNvPr>
          <p:cNvGrpSpPr/>
          <p:nvPr/>
        </p:nvGrpSpPr>
        <p:grpSpPr>
          <a:xfrm>
            <a:off x="3771411" y="6119627"/>
            <a:ext cx="3037455" cy="1342522"/>
            <a:chOff x="3771411" y="6119627"/>
            <a:chExt cx="3037455" cy="1342522"/>
          </a:xfrm>
        </p:grpSpPr>
        <p:sp>
          <p:nvSpPr>
            <p:cNvPr id="34" name="ZoneTexte 27">
              <a:extLst>
                <a:ext uri="{FF2B5EF4-FFF2-40B4-BE49-F238E27FC236}">
                  <a16:creationId xmlns:a16="http://schemas.microsoft.com/office/drawing/2014/main" id="{2D3AE27E-43CE-4AF8-9A1A-59D5742A46ED}"/>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5" name="Picture 34" descr="A close up of a sign&#10;&#10;Description generated with very high confidence">
              <a:extLst>
                <a:ext uri="{FF2B5EF4-FFF2-40B4-BE49-F238E27FC236}">
                  <a16:creationId xmlns:a16="http://schemas.microsoft.com/office/drawing/2014/main" id="{3F5E4DB8-F776-45DD-A693-30C1CDBD1C3C}"/>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36" name="Picture 35" descr="Afficher l'image d'origine">
              <a:extLst>
                <a:ext uri="{FF2B5EF4-FFF2-40B4-BE49-F238E27FC236}">
                  <a16:creationId xmlns:a16="http://schemas.microsoft.com/office/drawing/2014/main" id="{797E50DD-3E03-4D9B-8D8F-4D2AE4F147E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
        <p:nvSpPr>
          <p:cNvPr id="39" name="TextBox 38">
            <a:extLst>
              <a:ext uri="{FF2B5EF4-FFF2-40B4-BE49-F238E27FC236}">
                <a16:creationId xmlns:a16="http://schemas.microsoft.com/office/drawing/2014/main" id="{59287B21-B867-4761-BC5B-94D98BD13A25}"/>
              </a:ext>
            </a:extLst>
          </p:cNvPr>
          <p:cNvSpPr txBox="1"/>
          <p:nvPr/>
        </p:nvSpPr>
        <p:spPr>
          <a:xfrm>
            <a:off x="7069243" y="4258476"/>
            <a:ext cx="2882805" cy="230832"/>
          </a:xfrm>
          <a:prstGeom prst="rect">
            <a:avLst/>
          </a:prstGeom>
          <a:noFill/>
        </p:spPr>
        <p:txBody>
          <a:bodyPr wrap="square" rtlCol="0">
            <a:spAutoFit/>
          </a:bodyPr>
          <a:lstStyle/>
          <a:p>
            <a:r>
              <a:rPr lang="en-GB" sz="900" dirty="0"/>
              <a:t>Image: Norbert </a:t>
            </a:r>
            <a:r>
              <a:rPr lang="en-GB" sz="900" dirty="0" err="1"/>
              <a:t>Maczey</a:t>
            </a:r>
            <a:r>
              <a:rPr lang="en-GB" sz="900" dirty="0"/>
              <a:t>, EPPO Global Database</a:t>
            </a:r>
          </a:p>
        </p:txBody>
      </p:sp>
      <p:sp>
        <p:nvSpPr>
          <p:cNvPr id="40" name="TextBox 39">
            <a:extLst>
              <a:ext uri="{FF2B5EF4-FFF2-40B4-BE49-F238E27FC236}">
                <a16:creationId xmlns:a16="http://schemas.microsoft.com/office/drawing/2014/main" id="{BA816B8B-8687-43DD-B244-6C48CF15B7FE}"/>
              </a:ext>
            </a:extLst>
          </p:cNvPr>
          <p:cNvSpPr txBox="1"/>
          <p:nvPr/>
        </p:nvSpPr>
        <p:spPr>
          <a:xfrm>
            <a:off x="426670" y="6710650"/>
            <a:ext cx="2882805" cy="230832"/>
          </a:xfrm>
          <a:prstGeom prst="rect">
            <a:avLst/>
          </a:prstGeom>
          <a:noFill/>
        </p:spPr>
        <p:txBody>
          <a:bodyPr wrap="square" rtlCol="0">
            <a:spAutoFit/>
          </a:bodyPr>
          <a:lstStyle/>
          <a:p>
            <a:r>
              <a:rPr lang="en-GB" sz="900" dirty="0"/>
              <a:t>Image: Nick </a:t>
            </a:r>
            <a:r>
              <a:rPr lang="en-GB" sz="900" dirty="0" err="1"/>
              <a:t>Pasiecznik</a:t>
            </a:r>
            <a:r>
              <a:rPr lang="en-GB" sz="900" dirty="0"/>
              <a:t>, EPPO Global Database</a:t>
            </a:r>
          </a:p>
        </p:txBody>
      </p:sp>
    </p:spTree>
    <p:extLst>
      <p:ext uri="{BB962C8B-B14F-4D97-AF65-F5344CB8AC3E}">
        <p14:creationId xmlns:p14="http://schemas.microsoft.com/office/powerpoint/2010/main" val="195649726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1142</TotalTime>
  <Words>6832</Words>
  <Application>Microsoft Office PowerPoint</Application>
  <PresentationFormat>Custom</PresentationFormat>
  <Paragraphs>459</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AdvEPSTIM</vt:lpstr>
      <vt:lpstr>Arial</vt:lpstr>
      <vt:lpstr>Calibri</vt:lpstr>
      <vt:lpstr>Century Gothic</vt:lpstr>
      <vt:lpstr>Times New Roman</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écoles de Condé</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Armelle ROY</dc:creator>
  <cp:lastModifiedBy>Rob Tanner</cp:lastModifiedBy>
  <cp:revision>78</cp:revision>
  <cp:lastPrinted>2017-06-01T15:15:41Z</cp:lastPrinted>
  <dcterms:created xsi:type="dcterms:W3CDTF">2016-07-12T15:21:47Z</dcterms:created>
  <dcterms:modified xsi:type="dcterms:W3CDTF">2018-06-28T10:42:36Z</dcterms:modified>
</cp:coreProperties>
</file>